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67" r:id="rId3"/>
    <p:sldId id="328" r:id="rId4"/>
    <p:sldId id="257" r:id="rId5"/>
    <p:sldId id="260" r:id="rId6"/>
    <p:sldId id="288" r:id="rId7"/>
    <p:sldId id="294" r:id="rId8"/>
    <p:sldId id="333" r:id="rId9"/>
    <p:sldId id="334" r:id="rId10"/>
    <p:sldId id="301" r:id="rId11"/>
    <p:sldId id="290" r:id="rId12"/>
    <p:sldId id="330" r:id="rId13"/>
    <p:sldId id="258" r:id="rId14"/>
    <p:sldId id="262" r:id="rId15"/>
    <p:sldId id="273" r:id="rId16"/>
    <p:sldId id="315" r:id="rId17"/>
    <p:sldId id="296" r:id="rId18"/>
    <p:sldId id="302" r:id="rId19"/>
    <p:sldId id="266" r:id="rId20"/>
    <p:sldId id="331" r:id="rId21"/>
    <p:sldId id="283" r:id="rId22"/>
    <p:sldId id="284" r:id="rId23"/>
    <p:sldId id="332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17" r:id="rId32"/>
    <p:sldId id="325" r:id="rId33"/>
    <p:sldId id="336" r:id="rId34"/>
    <p:sldId id="335" r:id="rId35"/>
    <p:sldId id="337" r:id="rId36"/>
    <p:sldId id="338" r:id="rId3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8489" autoAdjust="0"/>
  </p:normalViewPr>
  <p:slideViewPr>
    <p:cSldViewPr snapToGrid="0">
      <p:cViewPr varScale="1">
        <p:scale>
          <a:sx n="66" d="100"/>
          <a:sy n="66" d="100"/>
        </p:scale>
        <p:origin x="15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13.wmf"/><Relationship Id="rId1" Type="http://schemas.openxmlformats.org/officeDocument/2006/relationships/image" Target="../media/image49.wmf"/><Relationship Id="rId4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39.wmf"/><Relationship Id="rId1" Type="http://schemas.openxmlformats.org/officeDocument/2006/relationships/image" Target="../media/image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10" Type="http://schemas.openxmlformats.org/officeDocument/2006/relationships/image" Target="../media/image89.wmf"/><Relationship Id="rId4" Type="http://schemas.openxmlformats.org/officeDocument/2006/relationships/image" Target="../media/image83.wmf"/><Relationship Id="rId9" Type="http://schemas.openxmlformats.org/officeDocument/2006/relationships/image" Target="../media/image8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7C783-225B-4808-9D47-C13214B9A019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51E20-F768-41A8-98F0-0A1C0531DE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902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51E20-F768-41A8-98F0-0A1C0531DE6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8185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Are the energy stored?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51E20-F768-41A8-98F0-0A1C0531DE66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83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Flash lamp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51E20-F768-41A8-98F0-0A1C0531DE66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0594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Flash lamp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51E20-F768-41A8-98F0-0A1C0531DE66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3097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Why?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51E20-F768-41A8-98F0-0A1C0531DE66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484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58222-2BE7-4FFA-B4DD-D0D07AEEF15D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991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C=Q/V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51E20-F768-41A8-98F0-0A1C0531DE66}" type="slidenum">
              <a:rPr lang="zh-TW" altLang="en-US" smtClean="0"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2996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5375-28D7-40C4-B09F-59AA3C6E289F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0297-02FA-47EF-AD17-309B4A7D6D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697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5375-28D7-40C4-B09F-59AA3C6E289F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0297-02FA-47EF-AD17-309B4A7D6D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763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5375-28D7-40C4-B09F-59AA3C6E289F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0297-02FA-47EF-AD17-309B4A7D6D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464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5375-28D7-40C4-B09F-59AA3C6E289F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0297-02FA-47EF-AD17-309B4A7D6D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038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5375-28D7-40C4-B09F-59AA3C6E289F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0297-02FA-47EF-AD17-309B4A7D6D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585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5375-28D7-40C4-B09F-59AA3C6E289F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0297-02FA-47EF-AD17-309B4A7D6D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0613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5375-28D7-40C4-B09F-59AA3C6E289F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0297-02FA-47EF-AD17-309B4A7D6D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442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5375-28D7-40C4-B09F-59AA3C6E289F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0297-02FA-47EF-AD17-309B4A7D6D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135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5375-28D7-40C4-B09F-59AA3C6E289F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0297-02FA-47EF-AD17-309B4A7D6D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031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5375-28D7-40C4-B09F-59AA3C6E289F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0297-02FA-47EF-AD17-309B4A7D6D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520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5375-28D7-40C4-B09F-59AA3C6E289F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0297-02FA-47EF-AD17-309B4A7D6D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98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15375-28D7-40C4-B09F-59AA3C6E289F}" type="datetimeFigureOut">
              <a:rPr lang="zh-TW" altLang="en-US" smtClean="0"/>
              <a:t>2014/11/2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B0297-02FA-47EF-AD17-309B4A7D6D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887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33.wmf"/><Relationship Id="rId3" Type="http://schemas.openxmlformats.org/officeDocument/2006/relationships/image" Target="../media/image36.png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9.bin"/><Relationship Id="rId7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11" Type="http://schemas.openxmlformats.org/officeDocument/2006/relationships/image" Target="../media/image4.wmf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2.bin"/><Relationship Id="rId4" Type="http://schemas.openxmlformats.org/officeDocument/2006/relationships/image" Target="../media/image39.wmf"/><Relationship Id="rId9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44.png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12.png"/><Relationship Id="rId4" Type="http://schemas.openxmlformats.org/officeDocument/2006/relationships/image" Target="../media/image4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51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3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3.png"/><Relationship Id="rId4" Type="http://schemas.openxmlformats.org/officeDocument/2006/relationships/image" Target="../media/image5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58.wmf"/><Relationship Id="rId3" Type="http://schemas.openxmlformats.org/officeDocument/2006/relationships/image" Target="../media/image60.png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5" Type="http://schemas.openxmlformats.org/officeDocument/2006/relationships/image" Target="../media/image59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4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jpg"/><Relationship Id="rId3" Type="http://schemas.openxmlformats.org/officeDocument/2006/relationships/oleObject" Target="../embeddings/oleObject47.bin"/><Relationship Id="rId7" Type="http://schemas.openxmlformats.org/officeDocument/2006/relationships/image" Target="../media/image61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65.wmf"/><Relationship Id="rId18" Type="http://schemas.openxmlformats.org/officeDocument/2006/relationships/oleObject" Target="../embeddings/oleObject56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69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5.bin"/><Relationship Id="rId20" Type="http://schemas.openxmlformats.org/officeDocument/2006/relationships/oleObject" Target="../embeddings/oleObject57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64.wmf"/><Relationship Id="rId5" Type="http://schemas.openxmlformats.org/officeDocument/2006/relationships/image" Target="../media/image1.wmf"/><Relationship Id="rId15" Type="http://schemas.openxmlformats.org/officeDocument/2006/relationships/image" Target="../media/image66.wmf"/><Relationship Id="rId10" Type="http://schemas.openxmlformats.org/officeDocument/2006/relationships/oleObject" Target="../embeddings/oleObject52.bin"/><Relationship Id="rId19" Type="http://schemas.openxmlformats.org/officeDocument/2006/relationships/image" Target="../media/image68.w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63.wmf"/><Relationship Id="rId14" Type="http://schemas.openxmlformats.org/officeDocument/2006/relationships/oleObject" Target="../embeddings/oleObject54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70.wmf"/><Relationship Id="rId4" Type="http://schemas.openxmlformats.org/officeDocument/2006/relationships/oleObject" Target="../embeddings/oleObject5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emf"/><Relationship Id="rId3" Type="http://schemas.openxmlformats.org/officeDocument/2006/relationships/oleObject" Target="../embeddings/oleObject59.bin"/><Relationship Id="rId7" Type="http://schemas.openxmlformats.org/officeDocument/2006/relationships/image" Target="../media/image7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73.emf"/><Relationship Id="rId4" Type="http://schemas.openxmlformats.org/officeDocument/2006/relationships/image" Target="../media/image71.wmf"/><Relationship Id="rId9" Type="http://schemas.openxmlformats.org/officeDocument/2006/relationships/image" Target="../media/image7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7" Type="http://schemas.openxmlformats.org/officeDocument/2006/relationships/image" Target="../media/image79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8.gif"/><Relationship Id="rId5" Type="http://schemas.openxmlformats.org/officeDocument/2006/relationships/image" Target="../media/image76.wmf"/><Relationship Id="rId4" Type="http://schemas.openxmlformats.org/officeDocument/2006/relationships/oleObject" Target="../embeddings/oleObject61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83.wmf"/><Relationship Id="rId18" Type="http://schemas.openxmlformats.org/officeDocument/2006/relationships/oleObject" Target="../embeddings/oleObject68.bin"/><Relationship Id="rId3" Type="http://schemas.openxmlformats.org/officeDocument/2006/relationships/image" Target="../media/image73.emf"/><Relationship Id="rId21" Type="http://schemas.openxmlformats.org/officeDocument/2006/relationships/image" Target="../media/image87.wmf"/><Relationship Id="rId7" Type="http://schemas.openxmlformats.org/officeDocument/2006/relationships/image" Target="../media/image75.emf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85.wmf"/><Relationship Id="rId25" Type="http://schemas.openxmlformats.org/officeDocument/2006/relationships/image" Target="../media/image8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7.bin"/><Relationship Id="rId20" Type="http://schemas.openxmlformats.org/officeDocument/2006/relationships/oleObject" Target="../embeddings/oleObject69.bin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4.emf"/><Relationship Id="rId11" Type="http://schemas.openxmlformats.org/officeDocument/2006/relationships/image" Target="../media/image82.wmf"/><Relationship Id="rId24" Type="http://schemas.openxmlformats.org/officeDocument/2006/relationships/oleObject" Target="../embeddings/oleObject71.bin"/><Relationship Id="rId5" Type="http://schemas.openxmlformats.org/officeDocument/2006/relationships/image" Target="../media/image80.wmf"/><Relationship Id="rId15" Type="http://schemas.openxmlformats.org/officeDocument/2006/relationships/image" Target="../media/image84.wmf"/><Relationship Id="rId23" Type="http://schemas.openxmlformats.org/officeDocument/2006/relationships/image" Target="../media/image88.wmf"/><Relationship Id="rId10" Type="http://schemas.openxmlformats.org/officeDocument/2006/relationships/oleObject" Target="../embeddings/oleObject64.bin"/><Relationship Id="rId19" Type="http://schemas.openxmlformats.org/officeDocument/2006/relationships/image" Target="../media/image86.w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81.wmf"/><Relationship Id="rId14" Type="http://schemas.openxmlformats.org/officeDocument/2006/relationships/oleObject" Target="../embeddings/oleObject66.bin"/><Relationship Id="rId22" Type="http://schemas.openxmlformats.org/officeDocument/2006/relationships/oleObject" Target="../embeddings/oleObject70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9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4.wmf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6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7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6.wmf"/><Relationship Id="rId5" Type="http://schemas.openxmlformats.org/officeDocument/2006/relationships/image" Target="../media/image28.png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22.png"/><Relationship Id="rId9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Lecture 10</a:t>
            </a:r>
            <a:br>
              <a:rPr lang="en-US" altLang="zh-TW" dirty="0" smtClean="0"/>
            </a:br>
            <a:r>
              <a:rPr lang="en-US" altLang="zh-TW" sz="4400" dirty="0" smtClean="0"/>
              <a:t>Capacitor and Inductor</a:t>
            </a:r>
            <a:endParaRPr lang="zh-TW" altLang="en-US" sz="4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Hung-yi Lee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29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Capacitor - Series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7" name="圖片 10" descr="05-1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10" y="1659286"/>
            <a:ext cx="1859828" cy="36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4636537" y="1722363"/>
          <a:ext cx="25781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8" name="方程式" r:id="rId4" imgW="1333440" imgH="228600" progId="Equation.3">
                  <p:embed/>
                </p:oleObj>
              </mc:Choice>
              <mc:Fallback>
                <p:oleObj name="方程式" r:id="rId4" imgW="1333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6537" y="1722363"/>
                        <a:ext cx="25781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/>
          </p:nvPr>
        </p:nvGraphicFramePr>
        <p:xfrm>
          <a:off x="3936597" y="2332755"/>
          <a:ext cx="432117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9" name="方程式" r:id="rId6" imgW="2234880" imgH="393480" progId="Equation.3">
                  <p:embed/>
                </p:oleObj>
              </mc:Choice>
              <mc:Fallback>
                <p:oleObj name="方程式" r:id="rId6" imgW="2234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6597" y="2332755"/>
                        <a:ext cx="4321175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/>
          </p:nvPr>
        </p:nvGraphicFramePr>
        <p:xfrm>
          <a:off x="4023941" y="4840686"/>
          <a:ext cx="382905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0" name="方程式" r:id="rId8" imgW="1981080" imgH="482400" progId="Equation.3">
                  <p:embed/>
                </p:oleObj>
              </mc:Choice>
              <mc:Fallback>
                <p:oleObj name="方程式" r:id="rId8" imgW="19810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3941" y="4840686"/>
                        <a:ext cx="382905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/>
          </p:nvPr>
        </p:nvGraphicFramePr>
        <p:xfrm>
          <a:off x="4232518" y="3260646"/>
          <a:ext cx="3386138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1" name="方程式" r:id="rId10" imgW="1752480" imgH="812520" progId="Equation.3">
                  <p:embed/>
                </p:oleObj>
              </mc:Choice>
              <mc:Fallback>
                <p:oleObj name="方程式" r:id="rId10" imgW="175248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2518" y="3260646"/>
                        <a:ext cx="3386138" cy="157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/>
          </p:nvPr>
        </p:nvGraphicFramePr>
        <p:xfrm>
          <a:off x="6704980" y="5774136"/>
          <a:ext cx="13001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2" name="方程式" r:id="rId12" imgW="672840" imgH="393480" progId="Equation.3">
                  <p:embed/>
                </p:oleObj>
              </mc:Choice>
              <mc:Fallback>
                <p:oleObj name="方程式" r:id="rId12" imgW="672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4980" y="5774136"/>
                        <a:ext cx="130016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/>
          </p:nvPr>
        </p:nvGraphicFramePr>
        <p:xfrm>
          <a:off x="4036820" y="5744765"/>
          <a:ext cx="16446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3" name="方程式" r:id="rId14" imgW="850680" imgH="431640" progId="Equation.3">
                  <p:embed/>
                </p:oleObj>
              </mc:Choice>
              <mc:Fallback>
                <p:oleObj name="方程式" r:id="rId14" imgW="850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6820" y="5744765"/>
                        <a:ext cx="164465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向右箭號 13"/>
          <p:cNvSpPr/>
          <p:nvPr/>
        </p:nvSpPr>
        <p:spPr>
          <a:xfrm>
            <a:off x="5961216" y="5951583"/>
            <a:ext cx="528034" cy="450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>
            <p:extLst/>
          </p:nvPr>
        </p:nvGraphicFramePr>
        <p:xfrm>
          <a:off x="507978" y="5442347"/>
          <a:ext cx="3313112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4" name="方程式" r:id="rId16" imgW="1714320" imgH="622080" progId="Equation.3">
                  <p:embed/>
                </p:oleObj>
              </mc:Choice>
              <mc:Fallback>
                <p:oleObj name="方程式" r:id="rId16" imgW="171432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978" y="5442347"/>
                        <a:ext cx="3313112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227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Capacitor - Parallel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6" descr="05-1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510385"/>
            <a:ext cx="4275138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2"/>
          <p:cNvGraphicFramePr>
            <a:graphicFrameLocks noChangeAspect="1"/>
          </p:cNvGraphicFramePr>
          <p:nvPr>
            <p:extLst/>
          </p:nvPr>
        </p:nvGraphicFramePr>
        <p:xfrm>
          <a:off x="2690187" y="3884070"/>
          <a:ext cx="3916362" cy="284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8" name="方程式" r:id="rId4" imgW="1993900" imgH="1447800" progId="Equation.3">
                  <p:embed/>
                </p:oleObj>
              </mc:Choice>
              <mc:Fallback>
                <p:oleObj name="方程式" r:id="rId4" imgW="1993900" imgH="144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187" y="3884070"/>
                        <a:ext cx="3916362" cy="284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8"/>
          <p:cNvSpPr txBox="1">
            <a:spLocks noChangeArrowheads="1"/>
          </p:cNvSpPr>
          <p:nvPr/>
        </p:nvSpPr>
        <p:spPr bwMode="auto">
          <a:xfrm>
            <a:off x="5181176" y="2556547"/>
            <a:ext cx="3907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lnSpc>
                <a:spcPct val="120000"/>
              </a:lnSpc>
              <a:spcBef>
                <a:spcPct val="40000"/>
              </a:spcBef>
              <a:buChar char="•"/>
              <a:defRPr kumimoji="1" sz="32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>
              <a:lnSpc>
                <a:spcPct val="120000"/>
              </a:lnSpc>
              <a:spcBef>
                <a:spcPct val="40000"/>
              </a:spcBef>
              <a:buChar char="–"/>
              <a:defRPr kumimoji="1" sz="28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lnSpc>
                <a:spcPct val="120000"/>
              </a:lnSpc>
              <a:spcBef>
                <a:spcPct val="4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lnSpc>
                <a:spcPct val="120000"/>
              </a:lnSpc>
              <a:spcBef>
                <a:spcPct val="40000"/>
              </a:spcBef>
              <a:buChar char="–"/>
              <a:defRPr kumimoji="1" sz="20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lnSpc>
                <a:spcPct val="120000"/>
              </a:lnSpc>
              <a:spcBef>
                <a:spcPct val="40000"/>
              </a:spcBef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marL="0" lvl="1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2400" b="0" i="1" dirty="0" err="1" smtClean="0">
                <a:solidFill>
                  <a:schemeClr val="tx1"/>
                </a:solidFill>
              </a:rPr>
              <a:t>C</a:t>
            </a:r>
            <a:r>
              <a:rPr lang="en-US" altLang="zh-TW" sz="2400" b="0" i="1" baseline="-25000" dirty="0" err="1" smtClean="0">
                <a:solidFill>
                  <a:schemeClr val="tx1"/>
                </a:solidFill>
              </a:rPr>
              <a:t>par</a:t>
            </a:r>
            <a:r>
              <a:rPr lang="en-US" altLang="zh-TW" sz="2400" b="0" i="1" dirty="0" smtClean="0">
                <a:solidFill>
                  <a:schemeClr val="tx1"/>
                </a:solidFill>
              </a:rPr>
              <a:t>=C</a:t>
            </a:r>
            <a:r>
              <a:rPr lang="en-US" altLang="zh-TW" sz="2400" b="0" i="1" baseline="-25000" dirty="0" smtClean="0">
                <a:solidFill>
                  <a:schemeClr val="tx1"/>
                </a:solidFill>
              </a:rPr>
              <a:t>1</a:t>
            </a:r>
            <a:r>
              <a:rPr lang="en-US" altLang="zh-TW" sz="2400" b="0" i="1" dirty="0" smtClean="0">
                <a:solidFill>
                  <a:schemeClr val="tx1"/>
                </a:solidFill>
              </a:rPr>
              <a:t>+C</a:t>
            </a:r>
            <a:r>
              <a:rPr lang="en-US" altLang="zh-TW" sz="2400" b="0" i="1" baseline="-25000" dirty="0" smtClean="0">
                <a:solidFill>
                  <a:schemeClr val="tx1"/>
                </a:solidFill>
              </a:rPr>
              <a:t>2</a:t>
            </a:r>
            <a:r>
              <a:rPr lang="en-US" altLang="zh-TW" sz="2400" b="0" i="1" dirty="0">
                <a:solidFill>
                  <a:schemeClr val="tx1"/>
                </a:solidFill>
              </a:rPr>
              <a:t>+ ‥ ‥ ‥+C</a:t>
            </a:r>
            <a:r>
              <a:rPr lang="en-US" altLang="zh-TW" sz="2400" b="0" i="1" baseline="-25000" dirty="0">
                <a:solidFill>
                  <a:schemeClr val="tx1"/>
                </a:solidFill>
              </a:rPr>
              <a:t>N</a:t>
            </a:r>
            <a:endParaRPr kumimoji="0" lang="zh-TW" altLang="en-US" sz="1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56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Capacitor (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Chapter 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5.1)</a:t>
            </a:r>
          </a:p>
          <a:p>
            <a:r>
              <a:rPr lang="en-US" altLang="zh-TW" dirty="0" smtClean="0"/>
              <a:t>Inductor </a:t>
            </a:r>
            <a:r>
              <a:rPr lang="en-US" altLang="zh-TW" dirty="0"/>
              <a:t>(Chapter </a:t>
            </a:r>
            <a:r>
              <a:rPr lang="en-US" altLang="zh-TW" dirty="0" smtClean="0"/>
              <a:t>5.2)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Comparison of Capacitor and Inductor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Superposition for Dynamic Circuits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18205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Inductor </a:t>
            </a:r>
            <a:r>
              <a:rPr lang="en-US" altLang="zh-TW" dirty="0"/>
              <a:t>– </a:t>
            </a:r>
            <a:r>
              <a:rPr lang="en-US" altLang="zh-TW" dirty="0" err="1"/>
              <a:t>i</a:t>
            </a:r>
            <a:r>
              <a:rPr lang="en-US" altLang="zh-TW" dirty="0"/>
              <a:t>-v characteristics</a:t>
            </a:r>
            <a:endParaRPr lang="zh-TW" alt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615208"/>
              </p:ext>
            </p:extLst>
          </p:nvPr>
        </p:nvGraphicFramePr>
        <p:xfrm>
          <a:off x="2920205" y="2142445"/>
          <a:ext cx="1982788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0" name="方程式" r:id="rId3" imgW="838080" imgH="393480" progId="Equation.3">
                  <p:embed/>
                </p:oleObj>
              </mc:Choice>
              <mc:Fallback>
                <p:oleObj name="方程式" r:id="rId3" imgW="838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0205" y="2142445"/>
                        <a:ext cx="1982788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841616"/>
              </p:ext>
            </p:extLst>
          </p:nvPr>
        </p:nvGraphicFramePr>
        <p:xfrm>
          <a:off x="3049587" y="5325457"/>
          <a:ext cx="5465763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1" name="方程式" r:id="rId5" imgW="2311200" imgH="393480" progId="Equation.3">
                  <p:embed/>
                </p:oleObj>
              </mc:Choice>
              <mc:Fallback>
                <p:oleObj name="方程式" r:id="rId5" imgW="2311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587" y="5325457"/>
                        <a:ext cx="5465763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3257792" y="3544665"/>
            <a:ext cx="2446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If </a:t>
            </a:r>
            <a:r>
              <a:rPr lang="en-US" altLang="zh-TW" sz="2800" dirty="0" err="1" smtClean="0"/>
              <a:t>i</a:t>
            </a:r>
            <a:r>
              <a:rPr lang="en-US" altLang="zh-TW" sz="2800" dirty="0" smtClean="0"/>
              <a:t>=constant </a:t>
            </a:r>
            <a:endParaRPr lang="zh-TW" altLang="en-US" sz="28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6089981" y="3546520"/>
            <a:ext cx="1880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v</a:t>
            </a:r>
            <a:r>
              <a:rPr lang="en-US" altLang="zh-TW" sz="2800" dirty="0" smtClean="0"/>
              <a:t>=0 </a:t>
            </a:r>
            <a:endParaRPr lang="zh-TW" altLang="en-US" sz="28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6097629" y="4336117"/>
            <a:ext cx="2219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short circuit</a:t>
            </a:r>
            <a:endParaRPr lang="zh-TW" altLang="en-US" sz="2800" dirty="0"/>
          </a:p>
        </p:txBody>
      </p:sp>
      <p:sp>
        <p:nvSpPr>
          <p:cNvPr id="10" name="向右箭號 9"/>
          <p:cNvSpPr/>
          <p:nvPr/>
        </p:nvSpPr>
        <p:spPr>
          <a:xfrm>
            <a:off x="5331741" y="3607366"/>
            <a:ext cx="598059" cy="401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5331740" y="4396963"/>
            <a:ext cx="598059" cy="401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278519" y="2424478"/>
            <a:ext cx="2191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Dynamic</a:t>
            </a:r>
            <a:endParaRPr lang="zh-TW" altLang="en-US" sz="2800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9226" y="3064946"/>
            <a:ext cx="1019175" cy="2324100"/>
          </a:xfrm>
          <a:prstGeom prst="rect">
            <a:avLst/>
          </a:prstGeom>
        </p:spPr>
      </p:pic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907936"/>
              </p:ext>
            </p:extLst>
          </p:nvPr>
        </p:nvGraphicFramePr>
        <p:xfrm>
          <a:off x="1635105" y="4025678"/>
          <a:ext cx="6318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2" name="方程式" r:id="rId8" imgW="266400" imgH="203040" progId="Equation.3">
                  <p:embed/>
                </p:oleObj>
              </mc:Choice>
              <mc:Fallback>
                <p:oleObj name="方程式" r:id="rId8" imgW="266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05" y="4025678"/>
                        <a:ext cx="6318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862187"/>
              </p:ext>
            </p:extLst>
          </p:nvPr>
        </p:nvGraphicFramePr>
        <p:xfrm>
          <a:off x="379730" y="3544665"/>
          <a:ext cx="5715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3" name="方程式" r:id="rId10" imgW="241200" imgH="203040" progId="Equation.3">
                  <p:embed/>
                </p:oleObj>
              </mc:Choice>
              <mc:Fallback>
                <p:oleObj name="方程式" r:id="rId10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730" y="3544665"/>
                        <a:ext cx="57150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5139796" y="2110839"/>
            <a:ext cx="378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reference current should flow from “+” to “-”</a:t>
            </a:r>
          </a:p>
        </p:txBody>
      </p:sp>
    </p:spTree>
    <p:extLst>
      <p:ext uri="{BB962C8B-B14F-4D97-AF65-F5344CB8AC3E}">
        <p14:creationId xmlns:p14="http://schemas.microsoft.com/office/powerpoint/2010/main" val="333049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 animBg="1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Inductor – </a:t>
            </a:r>
            <a:r>
              <a:rPr lang="en-US" altLang="zh-TW" dirty="0" err="1"/>
              <a:t>i</a:t>
            </a:r>
            <a:r>
              <a:rPr lang="en-US" altLang="zh-TW" dirty="0"/>
              <a:t>-v characteristics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1162" y="4120055"/>
            <a:ext cx="3915782" cy="23908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1162" y="1465971"/>
            <a:ext cx="4059864" cy="2410320"/>
          </a:xfrm>
          <a:prstGeom prst="rect">
            <a:avLst/>
          </a:prstGeom>
        </p:spPr>
      </p:pic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20109"/>
              </p:ext>
            </p:extLst>
          </p:nvPr>
        </p:nvGraphicFramePr>
        <p:xfrm>
          <a:off x="1477963" y="4699000"/>
          <a:ext cx="1982787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" name="方程式" r:id="rId5" imgW="838080" imgH="393480" progId="Equation.3">
                  <p:embed/>
                </p:oleObj>
              </mc:Choice>
              <mc:Fallback>
                <p:oleObj name="方程式" r:id="rId5" imgW="838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963" y="4699000"/>
                        <a:ext cx="1982787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726907"/>
              </p:ext>
            </p:extLst>
          </p:nvPr>
        </p:nvGraphicFramePr>
        <p:xfrm>
          <a:off x="2200275" y="2544763"/>
          <a:ext cx="54133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" name="方程式" r:id="rId7" imgW="228600" imgH="215640" progId="Equation.3">
                  <p:embed/>
                </p:oleObj>
              </mc:Choice>
              <mc:Fallback>
                <p:oleObj name="方程式" r:id="rId7" imgW="228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75" y="2544763"/>
                        <a:ext cx="541338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67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Continuity</a:t>
            </a:r>
            <a:r>
              <a:rPr lang="zh-TW" altLang="en-US" dirty="0" smtClean="0"/>
              <a:t> </a:t>
            </a:r>
            <a:r>
              <a:rPr lang="en-US" altLang="zh-TW" dirty="0" smtClean="0"/>
              <a:t>- Inductor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</a:t>
            </a:r>
            <a:r>
              <a:rPr lang="en-US" altLang="zh-TW" dirty="0" smtClean="0"/>
              <a:t>current </a:t>
            </a:r>
            <a:r>
              <a:rPr lang="en-US" altLang="zh-TW" dirty="0"/>
              <a:t>of </a:t>
            </a:r>
            <a:r>
              <a:rPr lang="en-US" altLang="zh-TW" dirty="0" smtClean="0"/>
              <a:t>inductor </a:t>
            </a:r>
            <a:r>
              <a:rPr lang="en-US" altLang="zh-TW" dirty="0"/>
              <a:t>should be continuous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657" y="2441461"/>
            <a:ext cx="3126141" cy="28956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279" y="2441461"/>
            <a:ext cx="3333750" cy="2895600"/>
          </a:xfrm>
          <a:prstGeom prst="rect">
            <a:avLst/>
          </a:prstGeom>
        </p:spPr>
      </p:pic>
      <p:sp>
        <p:nvSpPr>
          <p:cNvPr id="7" name="橢圓 6"/>
          <p:cNvSpPr/>
          <p:nvPr/>
        </p:nvSpPr>
        <p:spPr>
          <a:xfrm>
            <a:off x="1322704" y="3824063"/>
            <a:ext cx="595086" cy="122900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013279" y="5072464"/>
            <a:ext cx="1233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Infinite Voltage</a:t>
            </a:r>
            <a:endParaRPr lang="zh-TW" altLang="en-US" sz="2400" dirty="0"/>
          </a:p>
        </p:txBody>
      </p:sp>
      <p:sp>
        <p:nvSpPr>
          <p:cNvPr id="9" name="十字形 8"/>
          <p:cNvSpPr/>
          <p:nvPr/>
        </p:nvSpPr>
        <p:spPr>
          <a:xfrm rot="2459056">
            <a:off x="2462334" y="5297846"/>
            <a:ext cx="1196366" cy="1177106"/>
          </a:xfrm>
          <a:prstGeom prst="plus">
            <a:avLst>
              <a:gd name="adj" fmla="val 390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5938791" y="2964039"/>
            <a:ext cx="595086" cy="72094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5293630" y="4871832"/>
            <a:ext cx="1885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Voltage</a:t>
            </a:r>
          </a:p>
          <a:p>
            <a:pPr algn="ctr"/>
            <a:r>
              <a:rPr lang="en-US" altLang="zh-TW" sz="2400" dirty="0" smtClean="0"/>
              <a:t>changes</a:t>
            </a:r>
            <a:endParaRPr lang="zh-TW" altLang="en-US" sz="2400" dirty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291" y="5170664"/>
            <a:ext cx="1316037" cy="1316037"/>
          </a:xfrm>
          <a:prstGeom prst="rect">
            <a:avLst/>
          </a:prstGeom>
        </p:spPr>
      </p:pic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462095"/>
              </p:ext>
            </p:extLst>
          </p:nvPr>
        </p:nvGraphicFramePr>
        <p:xfrm>
          <a:off x="6236334" y="565919"/>
          <a:ext cx="1982788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name="方程式" r:id="rId6" imgW="838080" imgH="393480" progId="Equation.3">
                  <p:embed/>
                </p:oleObj>
              </mc:Choice>
              <mc:Fallback>
                <p:oleObj name="方程式" r:id="rId6" imgW="838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6334" y="565919"/>
                        <a:ext cx="1982788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627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Shock by Inductor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035628" y="5914745"/>
            <a:ext cx="55952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http://www.allaboutcircuits.com/worksheets/ind.html</a:t>
            </a: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8086" y="1933513"/>
            <a:ext cx="2387827" cy="3738408"/>
          </a:xfrm>
          <a:prstGeom prst="rect">
            <a:avLst/>
          </a:prstGeom>
        </p:spPr>
      </p:pic>
      <p:cxnSp>
        <p:nvCxnSpPr>
          <p:cNvPr id="10" name="直線接點 9"/>
          <p:cNvCxnSpPr/>
          <p:nvPr/>
        </p:nvCxnSpPr>
        <p:spPr>
          <a:xfrm flipV="1">
            <a:off x="5021942" y="5036457"/>
            <a:ext cx="290286" cy="203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02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Inductor</a:t>
            </a:r>
            <a:r>
              <a:rPr lang="zh-TW" altLang="en-US" dirty="0" smtClean="0"/>
              <a:t> </a:t>
            </a:r>
            <a:r>
              <a:rPr lang="en-US" altLang="zh-TW" dirty="0" smtClean="0"/>
              <a:t>– Power and Stored Energy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altLang="zh-TW" sz="2800" b="1" i="1" dirty="0" smtClean="0">
                <a:solidFill>
                  <a:srgbClr val="FF0000"/>
                </a:solidFill>
              </a:rPr>
              <a:t>Instantaneous</a:t>
            </a:r>
            <a:r>
              <a:rPr lang="en-US" altLang="zh-TW" sz="2800" b="1" i="1" dirty="0" smtClean="0"/>
              <a:t> consumed </a:t>
            </a:r>
            <a:r>
              <a:rPr lang="en-US" altLang="zh-TW" sz="2800" dirty="0"/>
              <a:t>power of an </a:t>
            </a:r>
            <a:r>
              <a:rPr lang="en-US" altLang="zh-TW" sz="2800" dirty="0" smtClean="0"/>
              <a:t>inductor</a:t>
            </a:r>
          </a:p>
          <a:p>
            <a:pPr marL="228600" lvl="1">
              <a:spcBef>
                <a:spcPts val="1000"/>
              </a:spcBef>
            </a:pPr>
            <a:endParaRPr lang="en-US" altLang="zh-TW" sz="2800" dirty="0"/>
          </a:p>
          <a:p>
            <a:pPr marL="228600" lvl="1">
              <a:spcBef>
                <a:spcPts val="1000"/>
              </a:spcBef>
            </a:pPr>
            <a:endParaRPr lang="en-US" altLang="zh-TW" sz="2800" dirty="0" smtClean="0"/>
          </a:p>
          <a:p>
            <a:pPr marL="228600" lvl="1">
              <a:spcBef>
                <a:spcPts val="1000"/>
              </a:spcBef>
            </a:pPr>
            <a:r>
              <a:rPr lang="en-US" altLang="zh-TW" sz="2800" dirty="0" smtClean="0"/>
              <a:t>Total Energy consumed</a:t>
            </a: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-1584551" y="5076823"/>
            <a:ext cx="7772400" cy="714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Tx/>
              <a:buNone/>
            </a:pPr>
            <a:endParaRPr lang="en-US" altLang="zh-TW" dirty="0" smtClean="0"/>
          </a:p>
        </p:txBody>
      </p:sp>
      <p:sp>
        <p:nvSpPr>
          <p:cNvPr id="5" name="文字方塊 8"/>
          <p:cNvSpPr txBox="1">
            <a:spLocks noChangeArrowheads="1"/>
          </p:cNvSpPr>
          <p:nvPr/>
        </p:nvSpPr>
        <p:spPr bwMode="auto">
          <a:xfrm>
            <a:off x="1057048" y="4301329"/>
            <a:ext cx="6215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40000"/>
              </a:spcBef>
              <a:buChar char="•"/>
              <a:defRPr kumimoji="1" sz="32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lnSpc>
                <a:spcPct val="120000"/>
              </a:lnSpc>
              <a:spcBef>
                <a:spcPct val="40000"/>
              </a:spcBef>
              <a:buChar char="–"/>
              <a:defRPr kumimoji="1" sz="28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lnSpc>
                <a:spcPct val="120000"/>
              </a:lnSpc>
              <a:spcBef>
                <a:spcPct val="4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lnSpc>
                <a:spcPct val="120000"/>
              </a:lnSpc>
              <a:spcBef>
                <a:spcPct val="40000"/>
              </a:spcBef>
              <a:buChar char="–"/>
              <a:defRPr kumimoji="1" sz="20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lnSpc>
                <a:spcPct val="120000"/>
              </a:lnSpc>
              <a:spcBef>
                <a:spcPct val="40000"/>
              </a:spcBef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0" lang="zh-TW" altLang="en-US" sz="1800" b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688895"/>
              </p:ext>
            </p:extLst>
          </p:nvPr>
        </p:nvGraphicFramePr>
        <p:xfrm>
          <a:off x="2206398" y="2295688"/>
          <a:ext cx="4943702" cy="1049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6" name="方程式" r:id="rId3" imgW="1854000" imgH="393480" progId="Equation.3">
                  <p:embed/>
                </p:oleObj>
              </mc:Choice>
              <mc:Fallback>
                <p:oleObj name="方程式" r:id="rId3" imgW="1854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398" y="2295688"/>
                        <a:ext cx="4943702" cy="10493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186593"/>
              </p:ext>
            </p:extLst>
          </p:nvPr>
        </p:nvGraphicFramePr>
        <p:xfrm>
          <a:off x="2065874" y="3885568"/>
          <a:ext cx="227012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7" name="方程式" r:id="rId5" imgW="1002960" imgH="330120" progId="Equation.3">
                  <p:embed/>
                </p:oleObj>
              </mc:Choice>
              <mc:Fallback>
                <p:oleObj name="方程式" r:id="rId5" imgW="10029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874" y="3885568"/>
                        <a:ext cx="2270125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876143"/>
              </p:ext>
            </p:extLst>
          </p:nvPr>
        </p:nvGraphicFramePr>
        <p:xfrm>
          <a:off x="2654073" y="4856954"/>
          <a:ext cx="146526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8" name="方程式" r:id="rId7" imgW="647640" imgH="393480" progId="Equation.3">
                  <p:embed/>
                </p:oleObj>
              </mc:Choice>
              <mc:Fallback>
                <p:oleObj name="方程式" r:id="rId7" imgW="64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073" y="4856954"/>
                        <a:ext cx="1465262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518980"/>
              </p:ext>
            </p:extLst>
          </p:nvPr>
        </p:nvGraphicFramePr>
        <p:xfrm>
          <a:off x="4378098" y="3842541"/>
          <a:ext cx="2757487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9" name="方程式" r:id="rId9" imgW="1218960" imgH="393480" progId="Equation.3">
                  <p:embed/>
                </p:oleObj>
              </mc:Choice>
              <mc:Fallback>
                <p:oleObj name="方程式" r:id="rId9" imgW="1218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8098" y="3842541"/>
                        <a:ext cx="2757487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5000961" y="4837091"/>
            <a:ext cx="2028375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2800" dirty="0" smtClean="0"/>
              <a:t>Depend on current at t</a:t>
            </a:r>
            <a:endParaRPr lang="zh-TW" altLang="en-US" sz="2800" dirty="0"/>
          </a:p>
        </p:txBody>
      </p:sp>
      <p:sp>
        <p:nvSpPr>
          <p:cNvPr id="13" name="向右箭號 12"/>
          <p:cNvSpPr/>
          <p:nvPr/>
        </p:nvSpPr>
        <p:spPr>
          <a:xfrm rot="10800000">
            <a:off x="4298783" y="5011518"/>
            <a:ext cx="578924" cy="5309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2065874" y="5823894"/>
            <a:ext cx="3034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i="1" dirty="0" smtClean="0">
                <a:solidFill>
                  <a:srgbClr val="FF0000"/>
                </a:solidFill>
              </a:rPr>
              <a:t>The energy stored </a:t>
            </a:r>
            <a:endParaRPr lang="zh-TW" alt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05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Inductor </a:t>
            </a:r>
            <a:r>
              <a:rPr lang="en-US" altLang="zh-TW" dirty="0"/>
              <a:t>- Series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/>
          </p:nvPr>
        </p:nvGraphicFramePr>
        <p:xfrm>
          <a:off x="3959678" y="2204358"/>
          <a:ext cx="4184650" cy="317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name="方程式" r:id="rId3" imgW="1905000" imgH="1447800" progId="Equation.3">
                  <p:embed/>
                </p:oleObj>
              </mc:Choice>
              <mc:Fallback>
                <p:oleObj name="方程式" r:id="rId3" imgW="1905000" imgH="144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9678" y="2204358"/>
                        <a:ext cx="4184650" cy="317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圖片 9" descr="05-18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053" y="2053546"/>
            <a:ext cx="1643063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字方塊 8"/>
          <p:cNvSpPr txBox="1">
            <a:spLocks noChangeArrowheads="1"/>
          </p:cNvSpPr>
          <p:nvPr/>
        </p:nvSpPr>
        <p:spPr bwMode="auto">
          <a:xfrm>
            <a:off x="2743200" y="5850234"/>
            <a:ext cx="365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lnSpc>
                <a:spcPct val="120000"/>
              </a:lnSpc>
              <a:spcBef>
                <a:spcPct val="40000"/>
              </a:spcBef>
              <a:buChar char="•"/>
              <a:defRPr kumimoji="1" sz="32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>
              <a:lnSpc>
                <a:spcPct val="120000"/>
              </a:lnSpc>
              <a:spcBef>
                <a:spcPct val="40000"/>
              </a:spcBef>
              <a:buChar char="–"/>
              <a:defRPr kumimoji="1" sz="28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lnSpc>
                <a:spcPct val="120000"/>
              </a:lnSpc>
              <a:spcBef>
                <a:spcPct val="4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lnSpc>
                <a:spcPct val="120000"/>
              </a:lnSpc>
              <a:spcBef>
                <a:spcPct val="40000"/>
              </a:spcBef>
              <a:buChar char="–"/>
              <a:defRPr kumimoji="1" sz="20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lnSpc>
                <a:spcPct val="120000"/>
              </a:lnSpc>
              <a:spcBef>
                <a:spcPct val="40000"/>
              </a:spcBef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marL="0" lvl="1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2400" b="0" i="1" dirty="0" err="1" smtClean="0">
                <a:solidFill>
                  <a:schemeClr val="tx1"/>
                </a:solidFill>
              </a:rPr>
              <a:t>L</a:t>
            </a:r>
            <a:r>
              <a:rPr lang="en-US" altLang="zh-TW" sz="2400" b="0" i="1" baseline="-25000" dirty="0" err="1" smtClean="0">
                <a:solidFill>
                  <a:schemeClr val="tx1"/>
                </a:solidFill>
              </a:rPr>
              <a:t>ser</a:t>
            </a:r>
            <a:r>
              <a:rPr lang="en-US" altLang="zh-TW" sz="2400" b="0" i="1" dirty="0" smtClean="0">
                <a:solidFill>
                  <a:schemeClr val="tx1"/>
                </a:solidFill>
              </a:rPr>
              <a:t>=L</a:t>
            </a:r>
            <a:r>
              <a:rPr lang="en-US" altLang="zh-TW" sz="2400" b="0" i="1" baseline="-25000" dirty="0" smtClean="0">
                <a:solidFill>
                  <a:schemeClr val="tx1"/>
                </a:solidFill>
              </a:rPr>
              <a:t>1</a:t>
            </a:r>
            <a:r>
              <a:rPr lang="en-US" altLang="zh-TW" sz="2400" b="0" i="1" dirty="0" smtClean="0">
                <a:solidFill>
                  <a:schemeClr val="tx1"/>
                </a:solidFill>
              </a:rPr>
              <a:t>+L</a:t>
            </a:r>
            <a:r>
              <a:rPr lang="en-US" altLang="zh-TW" sz="2400" b="0" i="1" baseline="-25000" dirty="0" smtClean="0">
                <a:solidFill>
                  <a:schemeClr val="tx1"/>
                </a:solidFill>
              </a:rPr>
              <a:t>2</a:t>
            </a:r>
            <a:r>
              <a:rPr lang="en-US" altLang="zh-TW" sz="2400" b="0" i="1" dirty="0">
                <a:solidFill>
                  <a:schemeClr val="tx1"/>
                </a:solidFill>
              </a:rPr>
              <a:t>+ ‥ ‥ ‥+L</a:t>
            </a:r>
            <a:r>
              <a:rPr lang="en-US" altLang="zh-TW" sz="2400" b="0" i="1" baseline="-25000" dirty="0">
                <a:solidFill>
                  <a:schemeClr val="tx1"/>
                </a:solidFill>
              </a:rPr>
              <a:t>N   </a:t>
            </a:r>
            <a:endParaRPr kumimoji="0" lang="zh-TW" altLang="en-US" sz="1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04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Inductor </a:t>
            </a:r>
            <a:r>
              <a:rPr lang="en-US" altLang="zh-TW" dirty="0" smtClean="0"/>
              <a:t>- </a:t>
            </a:r>
            <a:r>
              <a:rPr lang="en-US" altLang="zh-TW" dirty="0"/>
              <a:t>Parallel</a:t>
            </a:r>
            <a:endParaRPr lang="zh-TW" altLang="en-US" dirty="0"/>
          </a:p>
        </p:txBody>
      </p:sp>
      <p:pic>
        <p:nvPicPr>
          <p:cNvPr id="4" name="圖片 6" descr="05-19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53" y="2151628"/>
            <a:ext cx="4238625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901300"/>
              </p:ext>
            </p:extLst>
          </p:nvPr>
        </p:nvGraphicFramePr>
        <p:xfrm>
          <a:off x="742608" y="4492451"/>
          <a:ext cx="3287713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2" name="方程式" r:id="rId4" imgW="1701720" imgH="622080" progId="Equation.3">
                  <p:embed/>
                </p:oleObj>
              </mc:Choice>
              <mc:Fallback>
                <p:oleObj name="方程式" r:id="rId4" imgW="170172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608" y="4492451"/>
                        <a:ext cx="3287713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962815"/>
              </p:ext>
            </p:extLst>
          </p:nvPr>
        </p:nvGraphicFramePr>
        <p:xfrm>
          <a:off x="5693568" y="1416000"/>
          <a:ext cx="238601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3" name="方程式" r:id="rId6" imgW="1218960" imgH="228600" progId="Equation.3">
                  <p:embed/>
                </p:oleObj>
              </mc:Choice>
              <mc:Fallback>
                <p:oleObj name="方程式" r:id="rId6" imgW="1218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3568" y="1416000"/>
                        <a:ext cx="238601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903067"/>
              </p:ext>
            </p:extLst>
          </p:nvPr>
        </p:nvGraphicFramePr>
        <p:xfrm>
          <a:off x="4867275" y="2047597"/>
          <a:ext cx="420211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4" name="方程式" r:id="rId8" imgW="2145960" imgH="393480" progId="Equation.3">
                  <p:embed/>
                </p:oleObj>
              </mc:Choice>
              <mc:Fallback>
                <p:oleObj name="方程式" r:id="rId8" imgW="2145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2047597"/>
                        <a:ext cx="4202113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51337"/>
              </p:ext>
            </p:extLst>
          </p:nvPr>
        </p:nvGraphicFramePr>
        <p:xfrm>
          <a:off x="4877594" y="3003044"/>
          <a:ext cx="3257550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5" name="方程式" r:id="rId10" imgW="1663560" imgH="812520" progId="Equation.3">
                  <p:embed/>
                </p:oleObj>
              </mc:Choice>
              <mc:Fallback>
                <p:oleObj name="方程式" r:id="rId10" imgW="166356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7594" y="3003044"/>
                        <a:ext cx="3257550" cy="159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503293"/>
              </p:ext>
            </p:extLst>
          </p:nvPr>
        </p:nvGraphicFramePr>
        <p:xfrm>
          <a:off x="4660900" y="4593154"/>
          <a:ext cx="3854450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6" name="方程式" r:id="rId12" imgW="1968480" imgH="939600" progId="Equation.3">
                  <p:embed/>
                </p:oleObj>
              </mc:Choice>
              <mc:Fallback>
                <p:oleObj name="方程式" r:id="rId12" imgW="19684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900" y="4593154"/>
                        <a:ext cx="3854450" cy="183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970664"/>
              </p:ext>
            </p:extLst>
          </p:nvPr>
        </p:nvGraphicFramePr>
        <p:xfrm>
          <a:off x="7416799" y="5627578"/>
          <a:ext cx="13255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7" name="方程式" r:id="rId14" imgW="685800" imgH="393480" progId="Equation.3">
                  <p:embed/>
                </p:oleObj>
              </mc:Choice>
              <mc:Fallback>
                <p:oleObj name="方程式" r:id="rId14" imgW="685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6799" y="5627578"/>
                        <a:ext cx="13255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向右箭號 10"/>
          <p:cNvSpPr/>
          <p:nvPr/>
        </p:nvSpPr>
        <p:spPr>
          <a:xfrm>
            <a:off x="6685736" y="5783198"/>
            <a:ext cx="528034" cy="450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969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Capacitor (</a:t>
            </a:r>
            <a:r>
              <a:rPr lang="en-US" altLang="zh-TW" dirty="0"/>
              <a:t>Chapter </a:t>
            </a:r>
            <a:r>
              <a:rPr lang="en-US" altLang="zh-TW" dirty="0" smtClean="0"/>
              <a:t>5.1)</a:t>
            </a:r>
          </a:p>
          <a:p>
            <a:r>
              <a:rPr lang="en-US" altLang="zh-TW" dirty="0" smtClean="0"/>
              <a:t>Inductor </a:t>
            </a:r>
            <a:r>
              <a:rPr lang="en-US" altLang="zh-TW" dirty="0"/>
              <a:t>(Chapter </a:t>
            </a:r>
            <a:r>
              <a:rPr lang="en-US" altLang="zh-TW" dirty="0" smtClean="0"/>
              <a:t>5.2)</a:t>
            </a:r>
          </a:p>
          <a:p>
            <a:r>
              <a:rPr lang="en-US" altLang="zh-TW" dirty="0" smtClean="0"/>
              <a:t>Comparison of Capacitor and Inductor</a:t>
            </a:r>
          </a:p>
          <a:p>
            <a:r>
              <a:rPr lang="en-US" altLang="zh-TW" dirty="0"/>
              <a:t>Superposition for Dynamic Circuits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66993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Capacitor (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Chapter 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5.1)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Inductor 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(Chapter 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5.2)</a:t>
            </a:r>
          </a:p>
          <a:p>
            <a:r>
              <a:rPr lang="en-US" altLang="zh-TW" dirty="0" smtClean="0"/>
              <a:t>Comparison of Capacitor and Inductor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Superposition for Dynamic Circuits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9984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 -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-v </a:t>
            </a:r>
            <a:r>
              <a:rPr lang="en-US" altLang="zh-TW" dirty="0"/>
              <a:t>characteristics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789854"/>
              </p:ext>
            </p:extLst>
          </p:nvPr>
        </p:nvGraphicFramePr>
        <p:xfrm>
          <a:off x="1893265" y="2501872"/>
          <a:ext cx="2013753" cy="93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6" name="方程式" r:id="rId3" imgW="850680" imgH="393480" progId="Equation.3">
                  <p:embed/>
                </p:oleObj>
              </mc:Choice>
              <mc:Fallback>
                <p:oleObj name="方程式" r:id="rId3" imgW="850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265" y="2501872"/>
                        <a:ext cx="2013753" cy="93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833618"/>
              </p:ext>
            </p:extLst>
          </p:nvPr>
        </p:nvGraphicFramePr>
        <p:xfrm>
          <a:off x="5328647" y="2501872"/>
          <a:ext cx="1982788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" name="方程式" r:id="rId5" imgW="838080" imgH="393480" progId="Equation.3">
                  <p:embed/>
                </p:oleObj>
              </mc:Choice>
              <mc:Fallback>
                <p:oleObj name="方程式" r:id="rId5" imgW="838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8647" y="2501872"/>
                        <a:ext cx="1982788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線接點 7"/>
          <p:cNvCxnSpPr/>
          <p:nvPr/>
        </p:nvCxnSpPr>
        <p:spPr>
          <a:xfrm>
            <a:off x="3281365" y="2901431"/>
            <a:ext cx="43788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5429254" y="3197645"/>
            <a:ext cx="43788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2691084" y="3186914"/>
            <a:ext cx="43788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1919023" y="3199640"/>
            <a:ext cx="43788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6152616" y="3161156"/>
            <a:ext cx="43788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6732334" y="2901431"/>
            <a:ext cx="43788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1919023" y="3736671"/>
            <a:ext cx="437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</a:rPr>
              <a:t>愛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6683358" y="3736671"/>
            <a:ext cx="437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</a:rPr>
              <a:t>愛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691084" y="3736671"/>
            <a:ext cx="437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00B050"/>
                </a:solidFill>
              </a:rPr>
              <a:t>C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3281365" y="3736671"/>
            <a:ext cx="437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0070C0"/>
                </a:solidFill>
              </a:rPr>
              <a:t>V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429254" y="3736671"/>
            <a:ext cx="437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0070C0"/>
                </a:solidFill>
              </a:rPr>
              <a:t>V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152616" y="3733969"/>
            <a:ext cx="437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00B050"/>
                </a:solidFill>
              </a:rPr>
              <a:t>L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  <p:cxnSp>
        <p:nvCxnSpPr>
          <p:cNvPr id="21" name="直線單箭頭接點 20"/>
          <p:cNvCxnSpPr/>
          <p:nvPr/>
        </p:nvCxnSpPr>
        <p:spPr>
          <a:xfrm>
            <a:off x="1893265" y="2349789"/>
            <a:ext cx="196894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flipH="1">
            <a:off x="5322689" y="2318300"/>
            <a:ext cx="1968945" cy="204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圖片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085" y="4257189"/>
            <a:ext cx="2163126" cy="216312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931" y="4216399"/>
            <a:ext cx="218122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99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Summary - Series </a:t>
            </a:r>
            <a:r>
              <a:rPr lang="en-US" altLang="zh-TW" dirty="0" smtClean="0"/>
              <a:t>and Parallel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/>
          </p:nvPr>
        </p:nvGraphicFramePr>
        <p:xfrm>
          <a:off x="4264196" y="4953094"/>
          <a:ext cx="2013753" cy="93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4" name="方程式" r:id="rId4" imgW="850680" imgH="393480" progId="Equation.3">
                  <p:embed/>
                </p:oleObj>
              </mc:Choice>
              <mc:Fallback>
                <p:oleObj name="方程式" r:id="rId4" imgW="850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196" y="4953094"/>
                        <a:ext cx="2013753" cy="93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6532562" y="4953094"/>
          <a:ext cx="1982788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5" name="方程式" r:id="rId6" imgW="838080" imgH="393480" progId="Equation.3">
                  <p:embed/>
                </p:oleObj>
              </mc:Choice>
              <mc:Fallback>
                <p:oleObj name="方程式" r:id="rId6" imgW="838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2" y="4953094"/>
                        <a:ext cx="1982788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/>
          </p:nvPr>
        </p:nvGraphicFramePr>
        <p:xfrm>
          <a:off x="2087789" y="5164168"/>
          <a:ext cx="168275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6" name="方程式" r:id="rId8" imgW="711000" imgH="215640" progId="Equation.3">
                  <p:embed/>
                </p:oleObj>
              </mc:Choice>
              <mc:Fallback>
                <p:oleObj name="方程式" r:id="rId8" imgW="7110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789" y="5164168"/>
                        <a:ext cx="1682750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409710" y="2971527"/>
            <a:ext cx="1316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Series</a:t>
            </a:r>
            <a:endParaRPr lang="zh-TW" altLang="en-US" sz="28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09710" y="4025448"/>
            <a:ext cx="1316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Parallel</a:t>
            </a:r>
            <a:endParaRPr lang="zh-TW" altLang="en-US" sz="28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558966" y="5202805"/>
            <a:ext cx="799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err="1" smtClean="0"/>
              <a:t>i</a:t>
            </a:r>
            <a:r>
              <a:rPr lang="en-US" altLang="zh-TW" sz="2800" dirty="0" smtClean="0"/>
              <a:t>-v</a:t>
            </a:r>
            <a:endParaRPr lang="zh-TW" altLang="en-US" sz="28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271133" y="2142992"/>
            <a:ext cx="1499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Resistor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425825" y="2070422"/>
            <a:ext cx="1717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Capacitor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798231" y="2142992"/>
            <a:ext cx="1717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Inductor</a:t>
            </a:r>
            <a:endParaRPr lang="zh-TW" altLang="en-US" sz="2800" dirty="0"/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/>
          </p:nvPr>
        </p:nvGraphicFramePr>
        <p:xfrm>
          <a:off x="2194541" y="2896260"/>
          <a:ext cx="1652588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7" name="方程式" r:id="rId10" imgW="698400" imgH="253800" progId="Equation.3">
                  <p:embed/>
                </p:oleObj>
              </mc:Choice>
              <mc:Fallback>
                <p:oleObj name="方程式" r:id="rId10" imgW="698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4541" y="2896260"/>
                        <a:ext cx="1652588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/>
          </p:nvPr>
        </p:nvGraphicFramePr>
        <p:xfrm>
          <a:off x="2028258" y="3763183"/>
          <a:ext cx="1801812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8" name="方程式" r:id="rId12" imgW="761760" imgH="444240" progId="Equation.3">
                  <p:embed/>
                </p:oleObj>
              </mc:Choice>
              <mc:Fallback>
                <p:oleObj name="方程式" r:id="rId12" imgW="761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258" y="3763183"/>
                        <a:ext cx="1801812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717916"/>
              </p:ext>
            </p:extLst>
          </p:nvPr>
        </p:nvGraphicFramePr>
        <p:xfrm>
          <a:off x="4556125" y="4025900"/>
          <a:ext cx="168275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9" name="方程式" r:id="rId14" imgW="711000" imgH="253800" progId="Equation.3">
                  <p:embed/>
                </p:oleObj>
              </mc:Choice>
              <mc:Fallback>
                <p:oleObj name="方程式" r:id="rId14" imgW="7110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4025900"/>
                        <a:ext cx="168275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896634"/>
              </p:ext>
            </p:extLst>
          </p:nvPr>
        </p:nvGraphicFramePr>
        <p:xfrm>
          <a:off x="4391025" y="2730500"/>
          <a:ext cx="1743075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60" name="方程式" r:id="rId16" imgW="736560" imgH="431640" progId="Equation.3">
                  <p:embed/>
                </p:oleObj>
              </mc:Choice>
              <mc:Fallback>
                <p:oleObj name="方程式" r:id="rId16" imgW="736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1025" y="2730500"/>
                        <a:ext cx="1743075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>
            <p:extLst/>
          </p:nvPr>
        </p:nvGraphicFramePr>
        <p:xfrm>
          <a:off x="6962775" y="2817813"/>
          <a:ext cx="1592263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61" name="方程式" r:id="rId18" imgW="672840" imgH="253800" progId="Equation.3">
                  <p:embed/>
                </p:oleObj>
              </mc:Choice>
              <mc:Fallback>
                <p:oleObj name="方程式" r:id="rId18" imgW="6728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2775" y="2817813"/>
                        <a:ext cx="1592263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>
            <p:extLst/>
          </p:nvPr>
        </p:nvGraphicFramePr>
        <p:xfrm>
          <a:off x="6780213" y="3684588"/>
          <a:ext cx="17716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62" name="方程式" r:id="rId20" imgW="749160" imgH="444240" progId="Equation.3">
                  <p:embed/>
                </p:oleObj>
              </mc:Choice>
              <mc:Fallback>
                <p:oleObj name="方程式" r:id="rId20" imgW="7491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0213" y="3684588"/>
                        <a:ext cx="177165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47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Capacitor (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Chapter 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5.1)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Inductor 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(Chapter 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5.2)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Comparison of Capacitor and Inductor</a:t>
            </a:r>
          </a:p>
          <a:p>
            <a:r>
              <a:rPr lang="en-US" altLang="zh-TW" dirty="0"/>
              <a:t>Superposition for Dynamic Circuits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818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628650" y="2285177"/>
            <a:ext cx="7999156" cy="27651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Review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/>
          </a:bodyPr>
          <a:lstStyle/>
          <a:p>
            <a:pPr lvl="1"/>
            <a:endParaRPr lang="en-US" altLang="zh-TW" sz="2800" dirty="0" smtClean="0"/>
          </a:p>
          <a:p>
            <a:pPr lvl="1"/>
            <a:endParaRPr lang="en-US" altLang="zh-TW" sz="2800" dirty="0"/>
          </a:p>
          <a:p>
            <a:pPr lvl="1"/>
            <a:endParaRPr lang="en-US" altLang="zh-TW" sz="2800" dirty="0" smtClean="0"/>
          </a:p>
          <a:p>
            <a:pPr lvl="1"/>
            <a:endParaRPr lang="en-US" altLang="zh-TW" sz="2800" dirty="0" smtClean="0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/>
          </p:nvPr>
        </p:nvGraphicFramePr>
        <p:xfrm>
          <a:off x="1205932" y="2531240"/>
          <a:ext cx="21907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方程式" r:id="rId4" imgW="698400" imgH="342720" progId="Equation.3">
                  <p:embed/>
                </p:oleObj>
              </mc:Choice>
              <mc:Fallback>
                <p:oleObj name="方程式" r:id="rId4" imgW="6984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5932" y="2531240"/>
                        <a:ext cx="21907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4222803" y="2531240"/>
            <a:ext cx="3903559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This equation only for circuits with sources and resistors.</a:t>
            </a:r>
            <a:endParaRPr lang="zh-TW" altLang="en-US" sz="2400" dirty="0"/>
          </a:p>
        </p:txBody>
      </p:sp>
      <p:sp>
        <p:nvSpPr>
          <p:cNvPr id="9" name="向右箭號 8"/>
          <p:cNvSpPr/>
          <p:nvPr/>
        </p:nvSpPr>
        <p:spPr>
          <a:xfrm>
            <a:off x="3557030" y="2788914"/>
            <a:ext cx="505425" cy="35581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41595" y="3610740"/>
            <a:ext cx="84608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zh-TW" sz="2400" dirty="0"/>
              <a:t>y: any current or voltage for an element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zh-TW" sz="2400" dirty="0"/>
              <a:t>x</a:t>
            </a:r>
            <a:r>
              <a:rPr lang="en-US" altLang="zh-TW" sz="2400" baseline="-25000" dirty="0"/>
              <a:t>i</a:t>
            </a:r>
            <a:r>
              <a:rPr lang="en-US" altLang="zh-TW" sz="2400" dirty="0"/>
              <a:t>: current of current sources or voltage of voltage sources</a:t>
            </a:r>
          </a:p>
        </p:txBody>
      </p:sp>
      <p:sp>
        <p:nvSpPr>
          <p:cNvPr id="13" name="向右箭號 12"/>
          <p:cNvSpPr/>
          <p:nvPr/>
        </p:nvSpPr>
        <p:spPr>
          <a:xfrm>
            <a:off x="1205932" y="4512332"/>
            <a:ext cx="505425" cy="35581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1825868" y="4470293"/>
            <a:ext cx="65749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i="1" dirty="0"/>
              <a:t>Proportionality </a:t>
            </a:r>
            <a:r>
              <a:rPr lang="en-US" altLang="zh-TW" sz="2400" b="1" i="1" dirty="0" smtClean="0"/>
              <a:t>Principle, Superposition Principle</a:t>
            </a:r>
            <a:endParaRPr lang="zh-TW" altLang="en-US" sz="2400" b="1" i="1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378596" y="5686655"/>
            <a:ext cx="5042978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Can be used in any circuit in this course</a:t>
            </a:r>
            <a:endParaRPr lang="zh-TW" altLang="en-US" sz="2400" dirty="0"/>
          </a:p>
        </p:txBody>
      </p:sp>
      <p:sp>
        <p:nvSpPr>
          <p:cNvPr id="15" name="向右箭號 14"/>
          <p:cNvSpPr/>
          <p:nvPr/>
        </p:nvSpPr>
        <p:spPr>
          <a:xfrm rot="5400000">
            <a:off x="4543634" y="5045108"/>
            <a:ext cx="712903" cy="54371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825868" y="4470293"/>
            <a:ext cx="6300494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073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5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Linearity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circuit is a multiple-input multiple-output (MIMO) system</a:t>
            </a:r>
          </a:p>
          <a:p>
            <a:pPr lvl="1"/>
            <a:r>
              <a:rPr lang="en-US" altLang="zh-TW" b="1" u="sng" dirty="0" smtClean="0"/>
              <a:t>Input: </a:t>
            </a:r>
            <a:r>
              <a:rPr lang="en-US" altLang="zh-TW" dirty="0"/>
              <a:t>current of current sources or voltage of voltage </a:t>
            </a:r>
            <a:r>
              <a:rPr lang="en-US" altLang="zh-TW" dirty="0" smtClean="0"/>
              <a:t>sources</a:t>
            </a:r>
          </a:p>
          <a:p>
            <a:pPr lvl="1"/>
            <a:r>
              <a:rPr lang="en-US" altLang="zh-TW" b="1" u="sng" dirty="0" smtClean="0"/>
              <a:t>Output: </a:t>
            </a:r>
            <a:r>
              <a:rPr lang="en-US" altLang="zh-TW" dirty="0" smtClean="0"/>
              <a:t>the </a:t>
            </a:r>
            <a:r>
              <a:rPr lang="en-US" altLang="zh-TW" dirty="0"/>
              <a:t>current or voltage for </a:t>
            </a:r>
            <a:r>
              <a:rPr lang="en-US" altLang="zh-TW" dirty="0" smtClean="0"/>
              <a:t>the elements</a:t>
            </a:r>
          </a:p>
          <a:p>
            <a:pPr lvl="1"/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1291248" y="4034970"/>
            <a:ext cx="6765644" cy="2494443"/>
            <a:chOff x="1786548" y="4149270"/>
            <a:chExt cx="6765644" cy="2494443"/>
          </a:xfrm>
        </p:grpSpPr>
        <p:grpSp>
          <p:nvGrpSpPr>
            <p:cNvPr id="28" name="群組 27"/>
            <p:cNvGrpSpPr/>
            <p:nvPr/>
          </p:nvGrpSpPr>
          <p:grpSpPr>
            <a:xfrm>
              <a:off x="5854851" y="4294118"/>
              <a:ext cx="1337261" cy="2035974"/>
              <a:chOff x="6014858" y="4275925"/>
              <a:chExt cx="1337261" cy="2035974"/>
            </a:xfrm>
          </p:grpSpPr>
          <p:grpSp>
            <p:nvGrpSpPr>
              <p:cNvPr id="23" name="群組 22"/>
              <p:cNvGrpSpPr/>
              <p:nvPr/>
            </p:nvGrpSpPr>
            <p:grpSpPr>
              <a:xfrm>
                <a:off x="6103463" y="4275925"/>
                <a:ext cx="1248656" cy="2035974"/>
                <a:chOff x="6335893" y="4166528"/>
                <a:chExt cx="1248656" cy="2035974"/>
              </a:xfrm>
            </p:grpSpPr>
            <p:graphicFrame>
              <p:nvGraphicFramePr>
                <p:cNvPr id="16" name="物件 15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6335893" y="4992657"/>
                <a:ext cx="457200" cy="4191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6668" name="方程式" r:id="rId3" imgW="152280" imgH="139680" progId="Equation.3">
                        <p:embed/>
                      </p:oleObj>
                    </mc:Choice>
                    <mc:Fallback>
                      <p:oleObj name="方程式" r:id="rId3" imgW="152280" imgH="1396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335893" y="4992657"/>
                              <a:ext cx="457200" cy="4191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22" name="群組 21"/>
                <p:cNvGrpSpPr/>
                <p:nvPr/>
              </p:nvGrpSpPr>
              <p:grpSpPr>
                <a:xfrm>
                  <a:off x="6559672" y="4166528"/>
                  <a:ext cx="1024877" cy="2035974"/>
                  <a:chOff x="6559672" y="4166528"/>
                  <a:chExt cx="1024877" cy="2035974"/>
                </a:xfrm>
              </p:grpSpPr>
              <p:pic>
                <p:nvPicPr>
                  <p:cNvPr id="11" name="圖片 10"/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 rot="10800000" flipH="1">
                    <a:off x="6771343" y="4166528"/>
                    <a:ext cx="362033" cy="2035974"/>
                  </a:xfrm>
                  <a:prstGeom prst="rect">
                    <a:avLst/>
                  </a:prstGeom>
                </p:spPr>
              </p:pic>
              <p:cxnSp>
                <p:nvCxnSpPr>
                  <p:cNvPr id="14" name="直線單箭頭接點 13"/>
                  <p:cNvCxnSpPr/>
                  <p:nvPr/>
                </p:nvCxnSpPr>
                <p:spPr>
                  <a:xfrm>
                    <a:off x="7242406" y="4747134"/>
                    <a:ext cx="10423" cy="989762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15" name="物件 14"/>
                  <p:cNvGraphicFramePr>
                    <a:graphicFrameLocks noChangeAspect="1"/>
                  </p:cNvGraphicFramePr>
                  <p:nvPr>
                    <p:extLst/>
                  </p:nvPr>
                </p:nvGraphicFramePr>
                <p:xfrm>
                  <a:off x="7203549" y="4955351"/>
                  <a:ext cx="381000" cy="49371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6669" name="方程式" r:id="rId6" imgW="126720" imgH="164880" progId="Equation.3">
                          <p:embed/>
                        </p:oleObj>
                      </mc:Choice>
                      <mc:Fallback>
                        <p:oleObj name="方程式" r:id="rId6" imgW="126720" imgH="16488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7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7203549" y="4955351"/>
                                <a:ext cx="381000" cy="493712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18" name="文字方塊 17"/>
                  <p:cNvSpPr txBox="1"/>
                  <p:nvPr/>
                </p:nvSpPr>
                <p:spPr>
                  <a:xfrm>
                    <a:off x="6559672" y="4485524"/>
                    <a:ext cx="328381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TW" sz="2800" dirty="0" smtClean="0"/>
                      <a:t>+</a:t>
                    </a:r>
                    <a:endParaRPr lang="zh-TW" altLang="en-US" sz="2800" dirty="0"/>
                  </a:p>
                </p:txBody>
              </p:sp>
              <p:sp>
                <p:nvSpPr>
                  <p:cNvPr id="19" name="文字方塊 18"/>
                  <p:cNvSpPr txBox="1"/>
                  <p:nvPr/>
                </p:nvSpPr>
                <p:spPr>
                  <a:xfrm>
                    <a:off x="6583981" y="5327740"/>
                    <a:ext cx="328381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TW" sz="2800" dirty="0"/>
                      <a:t>-</a:t>
                    </a:r>
                    <a:endParaRPr lang="zh-TW" altLang="en-US" sz="2800" dirty="0"/>
                  </a:p>
                </p:txBody>
              </p:sp>
            </p:grpSp>
          </p:grpSp>
          <p:cxnSp>
            <p:nvCxnSpPr>
              <p:cNvPr id="25" name="直線接點 24"/>
              <p:cNvCxnSpPr/>
              <p:nvPr/>
            </p:nvCxnSpPr>
            <p:spPr>
              <a:xfrm flipH="1">
                <a:off x="6014858" y="4425041"/>
                <a:ext cx="70507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接點 26"/>
              <p:cNvCxnSpPr/>
              <p:nvPr/>
            </p:nvCxnSpPr>
            <p:spPr>
              <a:xfrm flipH="1">
                <a:off x="6014858" y="6199869"/>
                <a:ext cx="70507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034907" y="4294118"/>
              <a:ext cx="739021" cy="1124826"/>
            </a:xfrm>
            <a:prstGeom prst="rect">
              <a:avLst/>
            </a:prstGeom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055947" y="5368214"/>
              <a:ext cx="744503" cy="1275499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3599543" y="4149270"/>
              <a:ext cx="2380343" cy="24944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dirty="0" smtClean="0"/>
                <a:t>Circuit</a:t>
              </a:r>
            </a:p>
            <a:p>
              <a:pPr algn="ctr"/>
              <a:r>
                <a:rPr lang="en-US" altLang="zh-TW" sz="3600" dirty="0" smtClean="0"/>
                <a:t>(System)</a:t>
              </a:r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1786548" y="5082941"/>
              <a:ext cx="13159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/>
                <a:t>input</a:t>
              </a:r>
              <a:endParaRPr lang="zh-TW" altLang="en-US" sz="2800" dirty="0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7236257" y="5068187"/>
              <a:ext cx="13159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/>
                <a:t>output</a:t>
              </a:r>
              <a:endParaRPr lang="zh-TW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6107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Linearity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All </a:t>
            </a:r>
            <a:r>
              <a:rPr lang="en-US" altLang="zh-TW" b="1" i="1" dirty="0"/>
              <a:t>linear circuits </a:t>
            </a:r>
            <a:r>
              <a:rPr lang="en-US" altLang="zh-TW" dirty="0"/>
              <a:t>are linear system</a:t>
            </a:r>
          </a:p>
          <a:p>
            <a:r>
              <a:rPr lang="en-US" altLang="zh-TW" b="1" i="1" dirty="0" smtClean="0"/>
              <a:t>Linear Circuit:</a:t>
            </a:r>
          </a:p>
          <a:p>
            <a:pPr lvl="1"/>
            <a:r>
              <a:rPr lang="en-US" altLang="zh-TW" sz="2800" dirty="0" smtClean="0"/>
              <a:t>Sources</a:t>
            </a:r>
          </a:p>
          <a:p>
            <a:pPr lvl="1"/>
            <a:r>
              <a:rPr lang="en-US" altLang="zh-TW" sz="2800" dirty="0" smtClean="0"/>
              <a:t>Linear Elements:</a:t>
            </a:r>
          </a:p>
          <a:p>
            <a:pPr lvl="2"/>
            <a:r>
              <a:rPr lang="en-US" altLang="zh-TW" sz="2800" dirty="0" smtClean="0"/>
              <a:t>Resistor, Capacitor, Inductor</a:t>
            </a:r>
            <a:endParaRPr lang="zh-TW" altLang="en-US" sz="2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6223818" y="2360989"/>
            <a:ext cx="2578597" cy="1385102"/>
          </a:xfrm>
          <a:prstGeom prst="rect">
            <a:avLst/>
          </a:prstGeom>
          <a:solidFill>
            <a:srgbClr val="92D050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800" dirty="0" smtClean="0"/>
              <a:t>All </a:t>
            </a:r>
            <a:r>
              <a:rPr lang="en-US" altLang="zh-TW" sz="2800" dirty="0"/>
              <a:t>circuits in this </a:t>
            </a:r>
            <a:r>
              <a:rPr lang="en-US" altLang="zh-TW" sz="2800" dirty="0" smtClean="0"/>
              <a:t>course </a:t>
            </a:r>
            <a:r>
              <a:rPr lang="en-US" altLang="zh-TW" sz="2800" dirty="0"/>
              <a:t>are linear </a:t>
            </a:r>
            <a:r>
              <a:rPr lang="en-US" altLang="zh-TW" sz="2800" dirty="0" smtClean="0"/>
              <a:t>circuits.</a:t>
            </a:r>
            <a:endParaRPr lang="en-US" altLang="zh-TW" sz="2800" dirty="0"/>
          </a:p>
        </p:txBody>
      </p:sp>
      <p:grpSp>
        <p:nvGrpSpPr>
          <p:cNvPr id="8" name="群組 7"/>
          <p:cNvGrpSpPr/>
          <p:nvPr/>
        </p:nvGrpSpPr>
        <p:grpSpPr>
          <a:xfrm>
            <a:off x="1789567" y="4189082"/>
            <a:ext cx="1803109" cy="2122817"/>
            <a:chOff x="601558" y="3139795"/>
            <a:chExt cx="2707695" cy="2640622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1558" y="3139795"/>
              <a:ext cx="1908063" cy="2640622"/>
            </a:xfrm>
            <a:prstGeom prst="rect">
              <a:avLst/>
            </a:prstGeom>
          </p:spPr>
        </p:pic>
        <p:graphicFrame>
          <p:nvGraphicFramePr>
            <p:cNvPr id="6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2323428" y="3328634"/>
            <a:ext cx="985825" cy="955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71" name="方程式" r:id="rId4" imgW="406080" imgH="393480" progId="Equation.3">
                    <p:embed/>
                  </p:oleObj>
                </mc:Choice>
                <mc:Fallback>
                  <p:oleObj name="方程式" r:id="rId4" imgW="4060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3428" y="3328634"/>
                          <a:ext cx="985825" cy="955244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9" name="圖片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238" y="4399334"/>
            <a:ext cx="1519811" cy="187519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637" y="4357808"/>
            <a:ext cx="1547640" cy="1954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47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Linearity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Linear System:</a:t>
            </a:r>
          </a:p>
          <a:p>
            <a:pPr lvl="1"/>
            <a:r>
              <a:rPr lang="en-US" altLang="zh-TW" sz="2800" dirty="0" smtClean="0"/>
              <a:t>Property 1:</a:t>
            </a:r>
          </a:p>
        </p:txBody>
      </p:sp>
      <p:sp>
        <p:nvSpPr>
          <p:cNvPr id="21" name="矩形 20"/>
          <p:cNvSpPr/>
          <p:nvPr/>
        </p:nvSpPr>
        <p:spPr>
          <a:xfrm>
            <a:off x="2507226" y="430045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2621328" y="2986491"/>
            <a:ext cx="3901343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 smtClean="0"/>
              <a:t>Input: g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(t), g</a:t>
            </a:r>
            <a:r>
              <a:rPr lang="en-US" altLang="zh-TW" sz="2400" baseline="-25000" dirty="0"/>
              <a:t>2</a:t>
            </a:r>
            <a:r>
              <a:rPr lang="en-US" altLang="zh-TW" sz="2400" dirty="0" smtClean="0"/>
              <a:t>(t), g</a:t>
            </a:r>
            <a:r>
              <a:rPr lang="en-US" altLang="zh-TW" sz="2400" baseline="-25000" dirty="0"/>
              <a:t>3</a:t>
            </a:r>
            <a:r>
              <a:rPr lang="en-US" altLang="zh-TW" sz="2400" dirty="0" smtClean="0"/>
              <a:t>(t), ……</a:t>
            </a:r>
          </a:p>
          <a:p>
            <a:pPr marL="0" lvl="1"/>
            <a:r>
              <a:rPr lang="en-US" altLang="zh-TW" sz="2400" dirty="0" smtClean="0"/>
              <a:t>output</a:t>
            </a:r>
            <a:r>
              <a:rPr lang="en-US" altLang="zh-TW" sz="2400" dirty="0"/>
              <a:t>: </a:t>
            </a:r>
            <a:r>
              <a:rPr lang="en-US" altLang="zh-TW" sz="2400" dirty="0" smtClean="0"/>
              <a:t>h</a:t>
            </a:r>
            <a:r>
              <a:rPr lang="en-US" altLang="zh-TW" sz="2400" baseline="-25000" dirty="0"/>
              <a:t>1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h</a:t>
            </a:r>
            <a:r>
              <a:rPr lang="en-US" altLang="zh-TW" sz="2400" baseline="-25000" dirty="0"/>
              <a:t>2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h</a:t>
            </a:r>
            <a:r>
              <a:rPr lang="en-US" altLang="zh-TW" sz="2400" baseline="-25000" dirty="0"/>
              <a:t>3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……</a:t>
            </a:r>
            <a:endParaRPr lang="en-US" altLang="zh-TW" sz="24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2129197" y="4737253"/>
            <a:ext cx="4915099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 smtClean="0"/>
              <a:t>Input: Kg</a:t>
            </a:r>
            <a:r>
              <a:rPr lang="en-US" altLang="zh-TW" sz="2400" baseline="-25000" dirty="0"/>
              <a:t>1</a:t>
            </a:r>
            <a:r>
              <a:rPr lang="en-US" altLang="zh-TW" sz="2400" dirty="0" smtClean="0"/>
              <a:t>(t), Kg</a:t>
            </a:r>
            <a:r>
              <a:rPr lang="en-US" altLang="zh-TW" sz="2400" baseline="-25000" dirty="0"/>
              <a:t>2</a:t>
            </a:r>
            <a:r>
              <a:rPr lang="en-US" altLang="zh-TW" sz="2400" dirty="0" smtClean="0"/>
              <a:t>(t), Kg</a:t>
            </a:r>
            <a:r>
              <a:rPr lang="en-US" altLang="zh-TW" sz="2400" baseline="-25000" dirty="0"/>
              <a:t>3</a:t>
            </a:r>
            <a:r>
              <a:rPr lang="en-US" altLang="zh-TW" sz="2400" dirty="0" smtClean="0"/>
              <a:t>(t), ……</a:t>
            </a:r>
          </a:p>
          <a:p>
            <a:pPr marL="0" lvl="1"/>
            <a:r>
              <a:rPr lang="en-US" altLang="zh-TW" sz="2400" dirty="0" smtClean="0"/>
              <a:t>output</a:t>
            </a:r>
            <a:r>
              <a:rPr lang="en-US" altLang="zh-TW" sz="2400" dirty="0"/>
              <a:t>: </a:t>
            </a:r>
            <a:r>
              <a:rPr lang="en-US" altLang="zh-TW" sz="2400" dirty="0" smtClean="0"/>
              <a:t>Kh</a:t>
            </a:r>
            <a:r>
              <a:rPr lang="en-US" altLang="zh-TW" sz="2400" baseline="-25000" dirty="0"/>
              <a:t>1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Kh</a:t>
            </a:r>
            <a:r>
              <a:rPr lang="en-US" altLang="zh-TW" sz="2400" baseline="-25000" dirty="0"/>
              <a:t>2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Kh</a:t>
            </a:r>
            <a:r>
              <a:rPr lang="en-US" altLang="zh-TW" sz="2400" baseline="-25000" dirty="0"/>
              <a:t>3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……</a:t>
            </a:r>
            <a:endParaRPr lang="en-US" altLang="zh-TW" sz="2400" dirty="0"/>
          </a:p>
        </p:txBody>
      </p:sp>
      <p:sp>
        <p:nvSpPr>
          <p:cNvPr id="28" name="向下箭號 27"/>
          <p:cNvSpPr/>
          <p:nvPr/>
        </p:nvSpPr>
        <p:spPr>
          <a:xfrm>
            <a:off x="4144296" y="3893217"/>
            <a:ext cx="855406" cy="776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向右箭號 30"/>
          <p:cNvSpPr/>
          <p:nvPr/>
        </p:nvSpPr>
        <p:spPr>
          <a:xfrm>
            <a:off x="2359742" y="5937265"/>
            <a:ext cx="505425" cy="35581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2979678" y="5895226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i="1" dirty="0"/>
              <a:t>Proportionality </a:t>
            </a:r>
            <a:r>
              <a:rPr lang="en-US" altLang="zh-TW" sz="2800" b="1" i="1" dirty="0" smtClean="0"/>
              <a:t>Principle</a:t>
            </a:r>
            <a:endParaRPr lang="zh-TW" alt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425303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Linearity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Linear System:</a:t>
            </a:r>
          </a:p>
          <a:p>
            <a:pPr lvl="1"/>
            <a:r>
              <a:rPr lang="en-US" altLang="zh-TW" sz="2800" dirty="0" smtClean="0"/>
              <a:t>Property 2:</a:t>
            </a:r>
          </a:p>
        </p:txBody>
      </p:sp>
      <p:sp>
        <p:nvSpPr>
          <p:cNvPr id="21" name="矩形 20"/>
          <p:cNvSpPr/>
          <p:nvPr/>
        </p:nvSpPr>
        <p:spPr>
          <a:xfrm>
            <a:off x="2507226" y="430045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409070" y="2879373"/>
            <a:ext cx="3901343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 smtClean="0"/>
              <a:t>Input: a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(t), a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(t), a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(t), ……</a:t>
            </a:r>
          </a:p>
          <a:p>
            <a:pPr marL="0" lvl="1"/>
            <a:r>
              <a:rPr lang="en-US" altLang="zh-TW" sz="2400" dirty="0" smtClean="0"/>
              <a:t>output</a:t>
            </a:r>
            <a:r>
              <a:rPr lang="en-US" altLang="zh-TW" sz="2400" dirty="0"/>
              <a:t>: x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x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x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……</a:t>
            </a:r>
            <a:endParaRPr lang="en-US" altLang="zh-TW" sz="24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1477553" y="4728624"/>
            <a:ext cx="6188893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 smtClean="0"/>
              <a:t>Input: </a:t>
            </a:r>
            <a:r>
              <a:rPr lang="en-US" altLang="zh-TW" sz="2400" dirty="0"/>
              <a:t>a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</a:t>
            </a:r>
            <a:r>
              <a:rPr lang="en-US" altLang="zh-TW" sz="2400" dirty="0"/>
              <a:t> b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), </a:t>
            </a:r>
            <a:r>
              <a:rPr lang="en-US" altLang="zh-TW" sz="2400" dirty="0"/>
              <a:t>a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</a:t>
            </a:r>
            <a:r>
              <a:rPr lang="en-US" altLang="zh-TW" sz="2400" dirty="0"/>
              <a:t> b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), </a:t>
            </a:r>
            <a:r>
              <a:rPr lang="en-US" altLang="zh-TW" sz="2400" dirty="0"/>
              <a:t>a</a:t>
            </a:r>
            <a:r>
              <a:rPr lang="en-US" altLang="zh-TW" sz="2400" baseline="-25000" dirty="0"/>
              <a:t>3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b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</a:t>
            </a:r>
            <a:r>
              <a:rPr lang="en-US" altLang="zh-TW" sz="2400" dirty="0" smtClean="0"/>
              <a:t>, ……</a:t>
            </a:r>
          </a:p>
          <a:p>
            <a:pPr marL="0" lvl="1"/>
            <a:r>
              <a:rPr lang="en-US" altLang="zh-TW" sz="2400" dirty="0" smtClean="0"/>
              <a:t>output</a:t>
            </a:r>
            <a:r>
              <a:rPr lang="en-US" altLang="zh-TW" sz="2400" dirty="0"/>
              <a:t>: 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</a:t>
            </a:r>
            <a:r>
              <a:rPr lang="en-US" altLang="zh-TW" sz="2400" dirty="0"/>
              <a:t>y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(t)</a:t>
            </a:r>
            <a:r>
              <a:rPr lang="en-US" altLang="zh-TW" sz="2400" dirty="0" smtClean="0"/>
              <a:t>, 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)+y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</a:t>
            </a:r>
            <a:r>
              <a:rPr lang="en-US" altLang="zh-TW" sz="2400" dirty="0" smtClean="0"/>
              <a:t>, 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3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)+y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</a:t>
            </a:r>
            <a:r>
              <a:rPr lang="en-US" altLang="zh-TW" sz="2400" dirty="0" smtClean="0"/>
              <a:t>, ……</a:t>
            </a:r>
            <a:endParaRPr lang="en-US" altLang="zh-TW" sz="2400" dirty="0"/>
          </a:p>
        </p:txBody>
      </p:sp>
      <p:sp>
        <p:nvSpPr>
          <p:cNvPr id="28" name="向下箭號 27"/>
          <p:cNvSpPr/>
          <p:nvPr/>
        </p:nvSpPr>
        <p:spPr>
          <a:xfrm rot="18579435">
            <a:off x="2503926" y="3866421"/>
            <a:ext cx="855406" cy="776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向右箭號 30"/>
          <p:cNvSpPr/>
          <p:nvPr/>
        </p:nvSpPr>
        <p:spPr>
          <a:xfrm>
            <a:off x="2359742" y="5952013"/>
            <a:ext cx="505425" cy="35581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2979678" y="5895226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i="1" dirty="0" smtClean="0"/>
              <a:t>Superposition Principle</a:t>
            </a:r>
            <a:endParaRPr lang="zh-TW" altLang="en-US" sz="2800" b="1" i="1" dirty="0"/>
          </a:p>
        </p:txBody>
      </p:sp>
      <p:sp>
        <p:nvSpPr>
          <p:cNvPr id="10" name="向下箭號 9"/>
          <p:cNvSpPr/>
          <p:nvPr/>
        </p:nvSpPr>
        <p:spPr>
          <a:xfrm rot="2649464">
            <a:off x="5865364" y="3912169"/>
            <a:ext cx="855406" cy="776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4865657" y="2864625"/>
            <a:ext cx="3901343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 smtClean="0"/>
              <a:t>Input: b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(t), b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(t), b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(t), ……</a:t>
            </a:r>
          </a:p>
          <a:p>
            <a:pPr marL="0" lvl="1"/>
            <a:r>
              <a:rPr lang="en-US" altLang="zh-TW" sz="2400" dirty="0" smtClean="0"/>
              <a:t>output</a:t>
            </a:r>
            <a:r>
              <a:rPr lang="en-US" altLang="zh-TW" sz="2400" dirty="0"/>
              <a:t>: </a:t>
            </a:r>
            <a:r>
              <a:rPr lang="en-US" altLang="zh-TW" sz="2400" dirty="0" smtClean="0"/>
              <a:t>y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y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y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……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214672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Linearity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Linear System:</a:t>
            </a:r>
          </a:p>
          <a:p>
            <a:pPr lvl="1"/>
            <a:r>
              <a:rPr lang="en-US" altLang="zh-TW" sz="2800" dirty="0" smtClean="0"/>
              <a:t>Property 2:</a:t>
            </a:r>
          </a:p>
        </p:txBody>
      </p:sp>
      <p:sp>
        <p:nvSpPr>
          <p:cNvPr id="21" name="矩形 20"/>
          <p:cNvSpPr/>
          <p:nvPr/>
        </p:nvSpPr>
        <p:spPr>
          <a:xfrm>
            <a:off x="2507226" y="430045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409070" y="2879373"/>
            <a:ext cx="3901343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 smtClean="0"/>
              <a:t>Input: a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(t), a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(t), a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(t), ……</a:t>
            </a:r>
          </a:p>
          <a:p>
            <a:pPr marL="0" lvl="1"/>
            <a:r>
              <a:rPr lang="en-US" altLang="zh-TW" sz="2400" dirty="0" smtClean="0"/>
              <a:t>output</a:t>
            </a:r>
            <a:r>
              <a:rPr lang="en-US" altLang="zh-TW" sz="2400" dirty="0"/>
              <a:t>: x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x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x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……</a:t>
            </a:r>
            <a:endParaRPr lang="en-US" altLang="zh-TW" sz="24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1477553" y="4728624"/>
            <a:ext cx="6188893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 smtClean="0"/>
              <a:t>Input: </a:t>
            </a:r>
            <a:r>
              <a:rPr lang="en-US" altLang="zh-TW" sz="2400" dirty="0"/>
              <a:t>a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</a:t>
            </a:r>
            <a:r>
              <a:rPr lang="en-US" altLang="zh-TW" sz="2400" dirty="0"/>
              <a:t> b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), </a:t>
            </a:r>
            <a:r>
              <a:rPr lang="en-US" altLang="zh-TW" sz="2400" dirty="0"/>
              <a:t>a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</a:t>
            </a:r>
            <a:r>
              <a:rPr lang="en-US" altLang="zh-TW" sz="2400" dirty="0"/>
              <a:t> b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), </a:t>
            </a:r>
            <a:r>
              <a:rPr lang="en-US" altLang="zh-TW" sz="2400" dirty="0"/>
              <a:t>a</a:t>
            </a:r>
            <a:r>
              <a:rPr lang="en-US" altLang="zh-TW" sz="2400" baseline="-25000" dirty="0"/>
              <a:t>3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b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</a:t>
            </a:r>
            <a:r>
              <a:rPr lang="en-US" altLang="zh-TW" sz="2400" dirty="0" smtClean="0"/>
              <a:t>, ……</a:t>
            </a:r>
          </a:p>
          <a:p>
            <a:pPr marL="0" lvl="1"/>
            <a:r>
              <a:rPr lang="en-US" altLang="zh-TW" sz="2400" dirty="0" smtClean="0"/>
              <a:t>output</a:t>
            </a:r>
            <a:r>
              <a:rPr lang="en-US" altLang="zh-TW" sz="2400" dirty="0"/>
              <a:t>: 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</a:t>
            </a:r>
            <a:r>
              <a:rPr lang="en-US" altLang="zh-TW" sz="2400" dirty="0"/>
              <a:t>y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(t)</a:t>
            </a:r>
            <a:r>
              <a:rPr lang="en-US" altLang="zh-TW" sz="2400" dirty="0" smtClean="0"/>
              <a:t>, 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)+y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</a:t>
            </a:r>
            <a:r>
              <a:rPr lang="en-US" altLang="zh-TW" sz="2400" dirty="0" smtClean="0"/>
              <a:t>, 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3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)+y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</a:t>
            </a:r>
            <a:r>
              <a:rPr lang="en-US" altLang="zh-TW" sz="2400" dirty="0" smtClean="0"/>
              <a:t>, ……</a:t>
            </a:r>
            <a:endParaRPr lang="en-US" altLang="zh-TW" sz="2400" dirty="0"/>
          </a:p>
        </p:txBody>
      </p:sp>
      <p:sp>
        <p:nvSpPr>
          <p:cNvPr id="28" name="向下箭號 27"/>
          <p:cNvSpPr/>
          <p:nvPr/>
        </p:nvSpPr>
        <p:spPr>
          <a:xfrm rot="18579435">
            <a:off x="2503926" y="3866421"/>
            <a:ext cx="855406" cy="776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向右箭號 30"/>
          <p:cNvSpPr/>
          <p:nvPr/>
        </p:nvSpPr>
        <p:spPr>
          <a:xfrm>
            <a:off x="2359742" y="5952013"/>
            <a:ext cx="505425" cy="35581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2979678" y="5895226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i="1" dirty="0" smtClean="0"/>
              <a:t>Superposition Principle</a:t>
            </a:r>
            <a:endParaRPr lang="zh-TW" altLang="en-US" sz="2800" b="1" i="1" dirty="0"/>
          </a:p>
        </p:txBody>
      </p:sp>
      <p:sp>
        <p:nvSpPr>
          <p:cNvPr id="10" name="向下箭號 9"/>
          <p:cNvSpPr/>
          <p:nvPr/>
        </p:nvSpPr>
        <p:spPr>
          <a:xfrm rot="2649464">
            <a:off x="5865364" y="3912169"/>
            <a:ext cx="855406" cy="776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4865657" y="2864625"/>
            <a:ext cx="3901343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 smtClean="0"/>
              <a:t>Input: b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(t), b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(t), b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(t), ……</a:t>
            </a:r>
          </a:p>
          <a:p>
            <a:pPr marL="0" lvl="1"/>
            <a:r>
              <a:rPr lang="en-US" altLang="zh-TW" sz="2400" dirty="0" smtClean="0"/>
              <a:t>output</a:t>
            </a:r>
            <a:r>
              <a:rPr lang="en-US" altLang="zh-TW" sz="2400" dirty="0"/>
              <a:t>: </a:t>
            </a:r>
            <a:r>
              <a:rPr lang="en-US" altLang="zh-TW" sz="2400" dirty="0" smtClean="0"/>
              <a:t>y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y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y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……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223614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Capacitor (</a:t>
            </a:r>
            <a:r>
              <a:rPr lang="en-US" altLang="zh-TW" dirty="0"/>
              <a:t>Chapter </a:t>
            </a:r>
            <a:r>
              <a:rPr lang="en-US" altLang="zh-TW" dirty="0" smtClean="0"/>
              <a:t>5.1)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Inductor 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(Chapter 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5.2)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Comparison of Capacitor and Inductor</a:t>
            </a: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Superposition for Dynamic Circuits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20819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pSp>
        <p:nvGrpSpPr>
          <p:cNvPr id="49" name="群組 48"/>
          <p:cNvGrpSpPr/>
          <p:nvPr/>
        </p:nvGrpSpPr>
        <p:grpSpPr>
          <a:xfrm>
            <a:off x="4717973" y="385598"/>
            <a:ext cx="4284074" cy="2494442"/>
            <a:chOff x="-66163" y="3054243"/>
            <a:chExt cx="4284074" cy="2494442"/>
          </a:xfrm>
        </p:grpSpPr>
        <p:grpSp>
          <p:nvGrpSpPr>
            <p:cNvPr id="23" name="群組 22"/>
            <p:cNvGrpSpPr/>
            <p:nvPr/>
          </p:nvGrpSpPr>
          <p:grpSpPr>
            <a:xfrm>
              <a:off x="782002" y="3054243"/>
              <a:ext cx="3435909" cy="2494442"/>
              <a:chOff x="3034907" y="4149271"/>
              <a:chExt cx="3435909" cy="2494442"/>
            </a:xfrm>
          </p:grpSpPr>
          <p:grpSp>
            <p:nvGrpSpPr>
              <p:cNvPr id="24" name="群組 23"/>
              <p:cNvGrpSpPr/>
              <p:nvPr/>
            </p:nvGrpSpPr>
            <p:grpSpPr>
              <a:xfrm>
                <a:off x="4445033" y="4392490"/>
                <a:ext cx="2025783" cy="2035974"/>
                <a:chOff x="4605040" y="4374297"/>
                <a:chExt cx="2025783" cy="2035974"/>
              </a:xfrm>
            </p:grpSpPr>
            <p:grpSp>
              <p:nvGrpSpPr>
                <p:cNvPr id="28" name="群組 27"/>
                <p:cNvGrpSpPr/>
                <p:nvPr/>
              </p:nvGrpSpPr>
              <p:grpSpPr>
                <a:xfrm>
                  <a:off x="5129095" y="4374297"/>
                  <a:ext cx="1501728" cy="2035974"/>
                  <a:chOff x="5361525" y="4264900"/>
                  <a:chExt cx="1501728" cy="2035974"/>
                </a:xfrm>
              </p:grpSpPr>
              <p:pic>
                <p:nvPicPr>
                  <p:cNvPr id="31" name="圖片 30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 rot="10800000" flipH="1">
                    <a:off x="5361525" y="4264900"/>
                    <a:ext cx="362033" cy="2035974"/>
                  </a:xfrm>
                  <a:prstGeom prst="rect">
                    <a:avLst/>
                  </a:prstGeom>
                </p:spPr>
              </p:pic>
              <p:cxnSp>
                <p:nvCxnSpPr>
                  <p:cNvPr id="32" name="直線單箭頭接點 31"/>
                  <p:cNvCxnSpPr/>
                  <p:nvPr/>
                </p:nvCxnSpPr>
                <p:spPr>
                  <a:xfrm>
                    <a:off x="5832588" y="4845506"/>
                    <a:ext cx="10423" cy="989762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33" name="物件 32"/>
                  <p:cNvGraphicFramePr>
                    <a:graphicFrameLocks noChangeAspect="1"/>
                  </p:cNvGraphicFramePr>
                  <p:nvPr>
                    <p:extLst/>
                  </p:nvPr>
                </p:nvGraphicFramePr>
                <p:xfrm>
                  <a:off x="5758353" y="4969091"/>
                  <a:ext cx="1104900" cy="64452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8884" name="方程式" r:id="rId4" imgW="368280" imgH="215640" progId="Equation.3">
                          <p:embed/>
                        </p:oleObj>
                      </mc:Choice>
                      <mc:Fallback>
                        <p:oleObj name="方程式" r:id="rId4" imgW="368280" imgH="21564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5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758353" y="4969091"/>
                                <a:ext cx="1104900" cy="644525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cxnSp>
              <p:nvCxnSpPr>
                <p:cNvPr id="29" name="直線接點 28"/>
                <p:cNvCxnSpPr/>
                <p:nvPr/>
              </p:nvCxnSpPr>
              <p:spPr>
                <a:xfrm flipH="1">
                  <a:off x="4605040" y="4523413"/>
                  <a:ext cx="705071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接點 29"/>
                <p:cNvCxnSpPr/>
                <p:nvPr/>
              </p:nvCxnSpPr>
              <p:spPr>
                <a:xfrm flipH="1">
                  <a:off x="4605040" y="6298241"/>
                  <a:ext cx="705071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5" name="圖片 24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34907" y="4294118"/>
                <a:ext cx="739021" cy="1124826"/>
              </a:xfrm>
              <a:prstGeom prst="rect">
                <a:avLst/>
              </a:prstGeom>
            </p:spPr>
          </p:pic>
          <p:pic>
            <p:nvPicPr>
              <p:cNvPr id="26" name="圖片 25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55947" y="5368214"/>
                <a:ext cx="744503" cy="1275499"/>
              </a:xfrm>
              <a:prstGeom prst="rect">
                <a:avLst/>
              </a:prstGeom>
            </p:spPr>
          </p:pic>
          <p:sp>
            <p:nvSpPr>
              <p:cNvPr id="27" name="矩形 26"/>
              <p:cNvSpPr/>
              <p:nvPr/>
            </p:nvSpPr>
            <p:spPr>
              <a:xfrm>
                <a:off x="3599544" y="4149271"/>
                <a:ext cx="917796" cy="24944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TW" sz="2800" dirty="0" smtClean="0"/>
              </a:p>
            </p:txBody>
          </p:sp>
        </p:grpSp>
        <p:graphicFrame>
          <p:nvGraphicFramePr>
            <p:cNvPr id="34" name="物件 33"/>
            <p:cNvGraphicFramePr>
              <a:graphicFrameLocks noChangeAspect="1"/>
            </p:cNvGraphicFramePr>
            <p:nvPr>
              <p:extLst/>
            </p:nvPr>
          </p:nvGraphicFramePr>
          <p:xfrm>
            <a:off x="308201" y="4645822"/>
            <a:ext cx="381000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85" name="方程式" r:id="rId8" imgW="126720" imgH="177480" progId="Equation.3">
                    <p:embed/>
                  </p:oleObj>
                </mc:Choice>
                <mc:Fallback>
                  <p:oleObj name="方程式" r:id="rId8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201" y="4645822"/>
                          <a:ext cx="381000" cy="530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物件 34"/>
            <p:cNvGraphicFramePr>
              <a:graphicFrameLocks noChangeAspect="1"/>
            </p:cNvGraphicFramePr>
            <p:nvPr>
              <p:extLst/>
            </p:nvPr>
          </p:nvGraphicFramePr>
          <p:xfrm>
            <a:off x="-66163" y="3438514"/>
            <a:ext cx="876300" cy="644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86" name="方程式" r:id="rId10" imgW="291960" imgH="215640" progId="Equation.3">
                    <p:embed/>
                  </p:oleObj>
                </mc:Choice>
                <mc:Fallback>
                  <p:oleObj name="方程式" r:id="rId10" imgW="2919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66163" y="3438514"/>
                          <a:ext cx="876300" cy="644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0" name="群組 49"/>
          <p:cNvGrpSpPr/>
          <p:nvPr/>
        </p:nvGrpSpPr>
        <p:grpSpPr>
          <a:xfrm>
            <a:off x="4955716" y="3682521"/>
            <a:ext cx="4065381" cy="2494442"/>
            <a:chOff x="171580" y="3054243"/>
            <a:chExt cx="4065381" cy="2494442"/>
          </a:xfrm>
        </p:grpSpPr>
        <p:grpSp>
          <p:nvGrpSpPr>
            <p:cNvPr id="51" name="群組 50"/>
            <p:cNvGrpSpPr/>
            <p:nvPr/>
          </p:nvGrpSpPr>
          <p:grpSpPr>
            <a:xfrm>
              <a:off x="782002" y="3054243"/>
              <a:ext cx="3454959" cy="2494442"/>
              <a:chOff x="3034907" y="4149271"/>
              <a:chExt cx="3454959" cy="2494442"/>
            </a:xfrm>
          </p:grpSpPr>
          <p:grpSp>
            <p:nvGrpSpPr>
              <p:cNvPr id="54" name="群組 53"/>
              <p:cNvGrpSpPr/>
              <p:nvPr/>
            </p:nvGrpSpPr>
            <p:grpSpPr>
              <a:xfrm>
                <a:off x="4445033" y="4392490"/>
                <a:ext cx="2044833" cy="2035974"/>
                <a:chOff x="4605040" y="4374297"/>
                <a:chExt cx="2044833" cy="2035974"/>
              </a:xfrm>
            </p:grpSpPr>
            <p:grpSp>
              <p:nvGrpSpPr>
                <p:cNvPr id="58" name="群組 57"/>
                <p:cNvGrpSpPr/>
                <p:nvPr/>
              </p:nvGrpSpPr>
              <p:grpSpPr>
                <a:xfrm>
                  <a:off x="5129095" y="4374297"/>
                  <a:ext cx="1520778" cy="2035974"/>
                  <a:chOff x="5361525" y="4264900"/>
                  <a:chExt cx="1520778" cy="2035974"/>
                </a:xfrm>
              </p:grpSpPr>
              <p:pic>
                <p:nvPicPr>
                  <p:cNvPr id="61" name="圖片 60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 rot="10800000" flipH="1">
                    <a:off x="5361525" y="4264900"/>
                    <a:ext cx="362033" cy="2035974"/>
                  </a:xfrm>
                  <a:prstGeom prst="rect">
                    <a:avLst/>
                  </a:prstGeom>
                </p:spPr>
              </p:pic>
              <p:cxnSp>
                <p:nvCxnSpPr>
                  <p:cNvPr id="62" name="直線單箭頭接點 61"/>
                  <p:cNvCxnSpPr/>
                  <p:nvPr/>
                </p:nvCxnSpPr>
                <p:spPr>
                  <a:xfrm>
                    <a:off x="5832588" y="4845506"/>
                    <a:ext cx="10423" cy="989762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63" name="物件 62"/>
                  <p:cNvGraphicFramePr>
                    <a:graphicFrameLocks noChangeAspect="1"/>
                  </p:cNvGraphicFramePr>
                  <p:nvPr>
                    <p:extLst/>
                  </p:nvPr>
                </p:nvGraphicFramePr>
                <p:xfrm>
                  <a:off x="5739303" y="4968858"/>
                  <a:ext cx="1143000" cy="64452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8887" name="方程式" r:id="rId12" imgW="380880" imgH="215640" progId="Equation.3">
                          <p:embed/>
                        </p:oleObj>
                      </mc:Choice>
                      <mc:Fallback>
                        <p:oleObj name="方程式" r:id="rId12" imgW="380880" imgH="21564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3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739303" y="4968858"/>
                                <a:ext cx="1143000" cy="644525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cxnSp>
              <p:nvCxnSpPr>
                <p:cNvPr id="59" name="直線接點 58"/>
                <p:cNvCxnSpPr/>
                <p:nvPr/>
              </p:nvCxnSpPr>
              <p:spPr>
                <a:xfrm flipH="1">
                  <a:off x="4605040" y="4523413"/>
                  <a:ext cx="705071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接點 59"/>
                <p:cNvCxnSpPr/>
                <p:nvPr/>
              </p:nvCxnSpPr>
              <p:spPr>
                <a:xfrm flipH="1">
                  <a:off x="4605040" y="6298241"/>
                  <a:ext cx="705071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55" name="圖片 54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34907" y="4294118"/>
                <a:ext cx="739021" cy="1124826"/>
              </a:xfrm>
              <a:prstGeom prst="rect">
                <a:avLst/>
              </a:prstGeom>
            </p:spPr>
          </p:pic>
          <p:pic>
            <p:nvPicPr>
              <p:cNvPr id="56" name="圖片 55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55947" y="5368214"/>
                <a:ext cx="744503" cy="1275499"/>
              </a:xfrm>
              <a:prstGeom prst="rect">
                <a:avLst/>
              </a:prstGeom>
            </p:spPr>
          </p:pic>
          <p:sp>
            <p:nvSpPr>
              <p:cNvPr id="57" name="矩形 56"/>
              <p:cNvSpPr/>
              <p:nvPr/>
            </p:nvSpPr>
            <p:spPr>
              <a:xfrm>
                <a:off x="3599544" y="4149271"/>
                <a:ext cx="917796" cy="24944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TW" sz="2800" dirty="0" smtClean="0"/>
              </a:p>
            </p:txBody>
          </p:sp>
        </p:grpSp>
        <p:graphicFrame>
          <p:nvGraphicFramePr>
            <p:cNvPr id="52" name="物件 51"/>
            <p:cNvGraphicFramePr>
              <a:graphicFrameLocks noChangeAspect="1"/>
            </p:cNvGraphicFramePr>
            <p:nvPr>
              <p:extLst/>
            </p:nvPr>
          </p:nvGraphicFramePr>
          <p:xfrm>
            <a:off x="171580" y="4588795"/>
            <a:ext cx="685800" cy="644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88" name="方程式" r:id="rId14" imgW="228600" imgH="215640" progId="Equation.3">
                    <p:embed/>
                  </p:oleObj>
                </mc:Choice>
                <mc:Fallback>
                  <p:oleObj name="方程式" r:id="rId14" imgW="2286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580" y="4588795"/>
                          <a:ext cx="685800" cy="644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物件 52"/>
            <p:cNvGraphicFramePr>
              <a:graphicFrameLocks noChangeAspect="1"/>
            </p:cNvGraphicFramePr>
            <p:nvPr>
              <p:extLst/>
            </p:nvPr>
          </p:nvGraphicFramePr>
          <p:xfrm>
            <a:off x="346487" y="3496390"/>
            <a:ext cx="381000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89" name="方程式" r:id="rId16" imgW="126720" imgH="177480" progId="Equation.3">
                    <p:embed/>
                  </p:oleObj>
                </mc:Choice>
                <mc:Fallback>
                  <p:oleObj name="方程式" r:id="rId16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487" y="3496390"/>
                          <a:ext cx="381000" cy="530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4" name="標題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Linearity</a:t>
            </a:r>
            <a:endParaRPr lang="zh-TW" altLang="en-US" dirty="0"/>
          </a:p>
        </p:txBody>
      </p:sp>
      <p:pic>
        <p:nvPicPr>
          <p:cNvPr id="76" name="圖片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2826108" y="2185313"/>
            <a:ext cx="362033" cy="2035974"/>
          </a:xfrm>
          <a:prstGeom prst="rect">
            <a:avLst/>
          </a:prstGeom>
        </p:spPr>
      </p:pic>
      <p:cxnSp>
        <p:nvCxnSpPr>
          <p:cNvPr id="77" name="直線單箭頭接點 76"/>
          <p:cNvCxnSpPr/>
          <p:nvPr/>
        </p:nvCxnSpPr>
        <p:spPr>
          <a:xfrm>
            <a:off x="3297171" y="2765919"/>
            <a:ext cx="10423" cy="9897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8" name="物件 77"/>
          <p:cNvGraphicFramePr>
            <a:graphicFrameLocks noChangeAspect="1"/>
          </p:cNvGraphicFramePr>
          <p:nvPr>
            <p:extLst/>
          </p:nvPr>
        </p:nvGraphicFramePr>
        <p:xfrm>
          <a:off x="448432" y="4489261"/>
          <a:ext cx="35814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90" name="方程式" r:id="rId18" imgW="1193760" imgH="215640" progId="Equation.3">
                  <p:embed/>
                </p:oleObj>
              </mc:Choice>
              <mc:Fallback>
                <p:oleObj name="方程式" r:id="rId18" imgW="1193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432" y="4489261"/>
                        <a:ext cx="3581400" cy="644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4" name="直線接點 73"/>
          <p:cNvCxnSpPr/>
          <p:nvPr/>
        </p:nvCxnSpPr>
        <p:spPr>
          <a:xfrm flipH="1">
            <a:off x="2302053" y="2334429"/>
            <a:ext cx="70507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接點 74"/>
          <p:cNvCxnSpPr/>
          <p:nvPr/>
        </p:nvCxnSpPr>
        <p:spPr>
          <a:xfrm flipH="1">
            <a:off x="2302053" y="4109257"/>
            <a:ext cx="70507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圖片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1927" y="2086941"/>
            <a:ext cx="739021" cy="1124826"/>
          </a:xfrm>
          <a:prstGeom prst="rect">
            <a:avLst/>
          </a:prstGeom>
        </p:spPr>
      </p:pic>
      <p:pic>
        <p:nvPicPr>
          <p:cNvPr id="71" name="圖片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2967" y="3161037"/>
            <a:ext cx="744503" cy="1275499"/>
          </a:xfrm>
          <a:prstGeom prst="rect">
            <a:avLst/>
          </a:prstGeom>
        </p:spPr>
      </p:pic>
      <p:sp>
        <p:nvSpPr>
          <p:cNvPr id="72" name="矩形 71"/>
          <p:cNvSpPr/>
          <p:nvPr/>
        </p:nvSpPr>
        <p:spPr>
          <a:xfrm>
            <a:off x="1456564" y="1942094"/>
            <a:ext cx="917796" cy="2494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2800" dirty="0" smtClean="0"/>
          </a:p>
        </p:txBody>
      </p:sp>
      <p:graphicFrame>
        <p:nvGraphicFramePr>
          <p:cNvPr id="67" name="物件 66"/>
          <p:cNvGraphicFramePr>
            <a:graphicFrameLocks noChangeAspect="1"/>
          </p:cNvGraphicFramePr>
          <p:nvPr>
            <p:extLst/>
          </p:nvPr>
        </p:nvGraphicFramePr>
        <p:xfrm>
          <a:off x="281505" y="3476646"/>
          <a:ext cx="6858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91" name="方程式" r:id="rId20" imgW="228600" imgH="215640" progId="Equation.3">
                  <p:embed/>
                </p:oleObj>
              </mc:Choice>
              <mc:Fallback>
                <p:oleObj name="方程式" r:id="rId20" imgW="228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505" y="3476646"/>
                        <a:ext cx="68580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物件 67"/>
          <p:cNvGraphicFramePr>
            <a:graphicFrameLocks noChangeAspect="1"/>
          </p:cNvGraphicFramePr>
          <p:nvPr>
            <p:extLst/>
          </p:nvPr>
        </p:nvGraphicFramePr>
        <p:xfrm>
          <a:off x="265448" y="2328947"/>
          <a:ext cx="76200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92" name="方程式" r:id="rId22" imgW="253800" imgH="215640" progId="Equation.3">
                  <p:embed/>
                </p:oleObj>
              </mc:Choice>
              <mc:Fallback>
                <p:oleObj name="方程式" r:id="rId22" imgW="253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48" y="2328947"/>
                        <a:ext cx="762000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物件 78"/>
          <p:cNvGraphicFramePr>
            <a:graphicFrameLocks noChangeAspect="1"/>
          </p:cNvGraphicFramePr>
          <p:nvPr>
            <p:extLst/>
          </p:nvPr>
        </p:nvGraphicFramePr>
        <p:xfrm>
          <a:off x="3182100" y="2881037"/>
          <a:ext cx="9906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93" name="方程式" r:id="rId24" imgW="330120" imgH="215640" progId="Equation.3">
                  <p:embed/>
                </p:oleObj>
              </mc:Choice>
              <mc:Fallback>
                <p:oleObj name="方程式" r:id="rId24" imgW="330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100" y="2881037"/>
                        <a:ext cx="99060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左-右雙向箭號 79"/>
          <p:cNvSpPr/>
          <p:nvPr/>
        </p:nvSpPr>
        <p:spPr>
          <a:xfrm>
            <a:off x="4352918" y="2964326"/>
            <a:ext cx="1034072" cy="494881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矩形 80"/>
          <p:cNvSpPr/>
          <p:nvPr/>
        </p:nvSpPr>
        <p:spPr>
          <a:xfrm>
            <a:off x="141953" y="5278908"/>
            <a:ext cx="5228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i="1" dirty="0" smtClean="0"/>
              <a:t>Superposition Principle can be applied on all circuits in this course (Textbook: Chapter 6.5).</a:t>
            </a:r>
            <a:endParaRPr lang="zh-TW" alt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61136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Announcement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10/22 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r>
              <a:rPr lang="zh-TW" altLang="en-US" dirty="0" smtClean="0"/>
              <a:t> 第一次小考</a:t>
            </a:r>
            <a:endParaRPr lang="en-US" altLang="zh-TW" dirty="0" smtClean="0"/>
          </a:p>
          <a:p>
            <a:pPr lvl="1"/>
            <a:r>
              <a:rPr lang="en-US" altLang="zh-TW" dirty="0"/>
              <a:t>Ch1. Circuit Variables and Laws (1.4, 1.5) </a:t>
            </a:r>
          </a:p>
          <a:p>
            <a:pPr lvl="1"/>
            <a:r>
              <a:rPr lang="en-US" altLang="zh-TW" dirty="0"/>
              <a:t>Ch2. Properties of Resistive Circuits (2.3, 2.4, 2.5) </a:t>
            </a:r>
          </a:p>
          <a:p>
            <a:pPr lvl="1"/>
            <a:r>
              <a:rPr lang="en-US" altLang="zh-TW" dirty="0"/>
              <a:t>Ch3. Applications of Resistive Circuits (3.2) </a:t>
            </a:r>
          </a:p>
          <a:p>
            <a:pPr lvl="1"/>
            <a:r>
              <a:rPr lang="en-US" altLang="zh-TW" dirty="0"/>
              <a:t>Ch4. Systematic Analysis Methods (4.1, 4.2, 4.3, 4.4</a:t>
            </a:r>
            <a:r>
              <a:rPr lang="en-US" altLang="zh-TW" dirty="0" smtClean="0"/>
              <a:t>)</a:t>
            </a:r>
          </a:p>
          <a:p>
            <a:pPr marL="228600" lvl="1">
              <a:spcBef>
                <a:spcPts val="1000"/>
              </a:spcBef>
            </a:pPr>
            <a:r>
              <a:rPr lang="zh-TW" altLang="en-US" sz="2800" dirty="0" smtClean="0"/>
              <a:t>助教時間：週一到週四 </a:t>
            </a:r>
            <a:r>
              <a:rPr lang="en-US" altLang="zh-TW" sz="2800" dirty="0" smtClean="0"/>
              <a:t>PM6:30~8:30</a:t>
            </a:r>
          </a:p>
          <a:p>
            <a:pPr lvl="1"/>
            <a:r>
              <a:rPr lang="zh-TW" altLang="en-US" dirty="0" smtClean="0"/>
              <a:t>助教</a:t>
            </a:r>
            <a:r>
              <a:rPr lang="en-US" altLang="zh-TW" dirty="0" smtClean="0"/>
              <a:t>:</a:t>
            </a:r>
            <a:r>
              <a:rPr lang="zh-TW" altLang="en-US" dirty="0"/>
              <a:t>黃盈庭 </a:t>
            </a:r>
            <a:r>
              <a:rPr lang="en-US" altLang="zh-TW" dirty="0"/>
              <a:t>d03921009@ntu.edu.tw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時間</a:t>
            </a:r>
            <a:r>
              <a:rPr lang="en-US" altLang="zh-TW" dirty="0" smtClean="0"/>
              <a:t>:</a:t>
            </a:r>
            <a:r>
              <a:rPr lang="zh-TW" altLang="en-US" dirty="0"/>
              <a:t>週三</a:t>
            </a:r>
            <a:r>
              <a:rPr lang="en-US" altLang="zh-TW" dirty="0" smtClean="0"/>
              <a:t>PM6:30~8:30</a:t>
            </a:r>
          </a:p>
          <a:p>
            <a:pPr lvl="1"/>
            <a:r>
              <a:rPr lang="zh-TW" altLang="en-US" dirty="0" smtClean="0"/>
              <a:t>地點</a:t>
            </a:r>
            <a:r>
              <a:rPr lang="en-US" altLang="zh-TW" dirty="0" smtClean="0"/>
              <a:t>:</a:t>
            </a:r>
            <a:r>
              <a:rPr lang="zh-TW" altLang="en-US" dirty="0"/>
              <a:t>電二</a:t>
            </a:r>
            <a:r>
              <a:rPr lang="en-US" altLang="zh-TW" dirty="0"/>
              <a:t>146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61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42403"/>
            <a:ext cx="7772400" cy="2387600"/>
          </a:xfrm>
        </p:spPr>
        <p:txBody>
          <a:bodyPr/>
          <a:lstStyle/>
          <a:p>
            <a:r>
              <a:rPr lang="en-US" altLang="zh-TW" dirty="0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81576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42403"/>
            <a:ext cx="7772400" cy="2387600"/>
          </a:xfrm>
        </p:spPr>
        <p:txBody>
          <a:bodyPr/>
          <a:lstStyle/>
          <a:p>
            <a:r>
              <a:rPr lang="en-US" altLang="zh-TW" dirty="0" smtClean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204277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Capacitor </a:t>
            </a:r>
            <a:r>
              <a:rPr lang="en-US" altLang="zh-TW" dirty="0" smtClean="0"/>
              <a:t>– Series</a:t>
            </a:r>
            <a:r>
              <a:rPr lang="zh-TW" altLang="en-US" dirty="0" smtClean="0"/>
              <a:t> </a:t>
            </a:r>
            <a:r>
              <a:rPr lang="en-US" altLang="zh-TW" dirty="0" smtClean="0"/>
              <a:t>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3627245" y="2567642"/>
            <a:ext cx="263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If v is constant 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6793837" y="2564909"/>
            <a:ext cx="1880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err="1" smtClean="0"/>
              <a:t>i</a:t>
            </a:r>
            <a:r>
              <a:rPr lang="en-US" altLang="zh-TW" sz="2800" dirty="0" smtClean="0"/>
              <a:t>=0 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6801485" y="3354506"/>
            <a:ext cx="2219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Open circuit</a:t>
            </a:r>
            <a:endParaRPr lang="zh-TW" altLang="en-US" sz="2800" dirty="0"/>
          </a:p>
        </p:txBody>
      </p:sp>
      <p:sp>
        <p:nvSpPr>
          <p:cNvPr id="8" name="向右箭號 7"/>
          <p:cNvSpPr/>
          <p:nvPr/>
        </p:nvSpPr>
        <p:spPr>
          <a:xfrm>
            <a:off x="6035597" y="2625755"/>
            <a:ext cx="598059" cy="401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>
            <a:off x="6035596" y="3415352"/>
            <a:ext cx="598059" cy="401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4572000" y="4473701"/>
            <a:ext cx="4078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What are v</a:t>
            </a:r>
            <a:r>
              <a:rPr lang="en-US" altLang="zh-TW" sz="2800" baseline="-25000" dirty="0" smtClean="0"/>
              <a:t>1</a:t>
            </a:r>
            <a:r>
              <a:rPr lang="en-US" altLang="zh-TW" sz="2800" dirty="0" smtClean="0"/>
              <a:t>, v</a:t>
            </a:r>
            <a:r>
              <a:rPr lang="en-US" altLang="zh-TW" sz="2800" baseline="-25000" dirty="0" smtClean="0"/>
              <a:t>2</a:t>
            </a:r>
            <a:r>
              <a:rPr lang="en-US" altLang="zh-TW" sz="2800" dirty="0" smtClean="0"/>
              <a:t> ……?</a:t>
            </a:r>
            <a:endParaRPr lang="zh-TW" altLang="en-US" sz="2800" dirty="0"/>
          </a:p>
        </p:txBody>
      </p:sp>
      <p:pic>
        <p:nvPicPr>
          <p:cNvPr id="11" name="圖片 10" descr="05-1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10" y="1659286"/>
            <a:ext cx="1859828" cy="36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48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Capacitor Application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How Capacitive Liquid Level Sensors Work</a:t>
            </a:r>
          </a:p>
          <a:p>
            <a:pPr lvl="1"/>
            <a:r>
              <a:rPr lang="en-US" altLang="zh-TW" dirty="0" smtClean="0"/>
              <a:t>https</a:t>
            </a:r>
            <a:r>
              <a:rPr lang="en-US" altLang="zh-TW" dirty="0"/>
              <a:t>://www.youtube.com/watch?v=0du-QU1Q0T4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75941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Acknowledgement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zh-TW" altLang="en-US" sz="2800" dirty="0" smtClean="0"/>
              <a:t>感謝 </a:t>
            </a:r>
            <a:r>
              <a:rPr lang="zh-TW" altLang="en-US" sz="2800" dirty="0" smtClean="0"/>
              <a:t>林</a:t>
            </a:r>
            <a:r>
              <a:rPr lang="zh-TW" altLang="en-US" sz="2800" dirty="0"/>
              <a:t>楷</a:t>
            </a:r>
            <a:r>
              <a:rPr lang="zh-TW" altLang="en-US" sz="2800" dirty="0" smtClean="0"/>
              <a:t>恩</a:t>
            </a:r>
            <a:r>
              <a:rPr lang="en-US" altLang="zh-TW" sz="2800" dirty="0" smtClean="0"/>
              <a:t>(b02</a:t>
            </a:r>
            <a:r>
              <a:rPr lang="en-US" altLang="zh-TW" sz="2800" dirty="0" smtClean="0"/>
              <a:t>)</a:t>
            </a:r>
          </a:p>
          <a:p>
            <a:pPr lvl="1"/>
            <a:r>
              <a:rPr lang="zh-TW" altLang="en-US" dirty="0" smtClean="0"/>
              <a:t>指出投影片中 </a:t>
            </a:r>
            <a:r>
              <a:rPr lang="en-US" altLang="zh-TW" dirty="0" smtClean="0"/>
              <a:t>Equation </a:t>
            </a:r>
            <a:r>
              <a:rPr lang="zh-TW" altLang="en-US" dirty="0" smtClean="0"/>
              <a:t>的錯誤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281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Capacitor –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-v characteristics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3121919" y="3455204"/>
            <a:ext cx="263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If v is constant 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6288511" y="3452471"/>
            <a:ext cx="1880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err="1" smtClean="0"/>
              <a:t>i</a:t>
            </a:r>
            <a:r>
              <a:rPr lang="en-US" altLang="zh-TW" sz="2800" dirty="0" smtClean="0"/>
              <a:t>=0 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6296159" y="4242068"/>
            <a:ext cx="2219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Open circuit</a:t>
            </a:r>
            <a:endParaRPr lang="zh-TW" altLang="en-US" sz="28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397668" y="2314318"/>
            <a:ext cx="2191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Dynamic</a:t>
            </a:r>
            <a:endParaRPr lang="zh-TW" altLang="en-US" sz="2800" dirty="0"/>
          </a:p>
        </p:txBody>
      </p:sp>
      <p:sp>
        <p:nvSpPr>
          <p:cNvPr id="9" name="向右箭號 8"/>
          <p:cNvSpPr/>
          <p:nvPr/>
        </p:nvSpPr>
        <p:spPr>
          <a:xfrm>
            <a:off x="5530271" y="3513317"/>
            <a:ext cx="598059" cy="401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>
            <a:off x="5530270" y="4302914"/>
            <a:ext cx="598059" cy="401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3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363174"/>
              </p:ext>
            </p:extLst>
          </p:nvPr>
        </p:nvGraphicFramePr>
        <p:xfrm>
          <a:off x="2843478" y="2000403"/>
          <a:ext cx="2013753" cy="93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4" name="方程式" r:id="rId3" imgW="850680" imgH="393480" progId="Equation.3">
                  <p:embed/>
                </p:oleObj>
              </mc:Choice>
              <mc:Fallback>
                <p:oleObj name="方程式" r:id="rId3" imgW="850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478" y="2000403"/>
                        <a:ext cx="2013753" cy="93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741571"/>
              </p:ext>
            </p:extLst>
          </p:nvPr>
        </p:nvGraphicFramePr>
        <p:xfrm>
          <a:off x="2913962" y="5209648"/>
          <a:ext cx="267335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5" name="方程式" r:id="rId5" imgW="1130040" imgH="393480" progId="Equation.3">
                  <p:embed/>
                </p:oleObj>
              </mc:Choice>
              <mc:Fallback>
                <p:oleObj name="方程式" r:id="rId5" imgW="1130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962" y="5209648"/>
                        <a:ext cx="2673350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圖片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9309" y="2808555"/>
            <a:ext cx="1390650" cy="2867025"/>
          </a:xfrm>
          <a:prstGeom prst="rect">
            <a:avLst/>
          </a:prstGeom>
        </p:spPr>
      </p:pic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734776"/>
              </p:ext>
            </p:extLst>
          </p:nvPr>
        </p:nvGraphicFramePr>
        <p:xfrm>
          <a:off x="469139" y="4001560"/>
          <a:ext cx="6318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" name="方程式" r:id="rId8" imgW="266400" imgH="203040" progId="Equation.3">
                  <p:embed/>
                </p:oleObj>
              </mc:Choice>
              <mc:Fallback>
                <p:oleObj name="方程式" r:id="rId8" imgW="266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139" y="4001560"/>
                        <a:ext cx="6318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70700"/>
              </p:ext>
            </p:extLst>
          </p:nvPr>
        </p:nvGraphicFramePr>
        <p:xfrm>
          <a:off x="1872716" y="3247422"/>
          <a:ext cx="5715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" name="方程式" r:id="rId10" imgW="241200" imgH="203040" progId="Equation.3">
                  <p:embed/>
                </p:oleObj>
              </mc:Choice>
              <mc:Fallback>
                <p:oleObj name="方程式" r:id="rId10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2716" y="3247422"/>
                        <a:ext cx="57150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字方塊 19"/>
          <p:cNvSpPr txBox="1"/>
          <p:nvPr/>
        </p:nvSpPr>
        <p:spPr>
          <a:xfrm>
            <a:off x="5136628" y="1930465"/>
            <a:ext cx="378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reference current should flow from “+” to “-”</a:t>
            </a:r>
          </a:p>
        </p:txBody>
      </p:sp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962480"/>
              </p:ext>
            </p:extLst>
          </p:nvPr>
        </p:nvGraphicFramePr>
        <p:xfrm>
          <a:off x="5676547" y="5209648"/>
          <a:ext cx="28829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" name="方程式" r:id="rId12" imgW="1218960" imgH="393480" progId="Equation.3">
                  <p:embed/>
                </p:oleObj>
              </mc:Choice>
              <mc:Fallback>
                <p:oleObj name="方程式" r:id="rId12" imgW="1218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547" y="5209648"/>
                        <a:ext cx="2882900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302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10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Capacitor – </a:t>
            </a:r>
            <a:r>
              <a:rPr lang="en-US" altLang="zh-TW" dirty="0" err="1"/>
              <a:t>i</a:t>
            </a:r>
            <a:r>
              <a:rPr lang="en-US" altLang="zh-TW" dirty="0"/>
              <a:t>-v characteristics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213" y="1690689"/>
            <a:ext cx="4876989" cy="218181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665979"/>
              </p:ext>
            </p:extLst>
          </p:nvPr>
        </p:nvGraphicFramePr>
        <p:xfrm>
          <a:off x="1047944" y="4578376"/>
          <a:ext cx="2013753" cy="93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2" name="方程式" r:id="rId4" imgW="850680" imgH="393480" progId="Equation.3">
                  <p:embed/>
                </p:oleObj>
              </mc:Choice>
              <mc:Fallback>
                <p:oleObj name="方程式" r:id="rId4" imgW="850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944" y="4578376"/>
                        <a:ext cx="2013753" cy="93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417264"/>
              </p:ext>
            </p:extLst>
          </p:nvPr>
        </p:nvGraphicFramePr>
        <p:xfrm>
          <a:off x="1753988" y="2425484"/>
          <a:ext cx="60166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3" name="方程式" r:id="rId6" imgW="253800" imgH="215640" progId="Equation.3">
                  <p:embed/>
                </p:oleObj>
              </mc:Choice>
              <mc:Fallback>
                <p:oleObj name="方程式" r:id="rId6" imgW="253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3988" y="2425484"/>
                        <a:ext cx="601663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圖片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61697" y="3999181"/>
            <a:ext cx="4925128" cy="236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5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Continuity</a:t>
            </a:r>
            <a:r>
              <a:rPr lang="zh-TW" altLang="en-US" dirty="0" smtClean="0"/>
              <a:t> </a:t>
            </a:r>
            <a:r>
              <a:rPr lang="en-US" altLang="zh-TW" dirty="0" smtClean="0"/>
              <a:t>- Capacitor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voltage of capacitor should be continuous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2399" y="2703721"/>
            <a:ext cx="2779939" cy="2595145"/>
          </a:xfrm>
          <a:prstGeom prst="rect">
            <a:avLst/>
          </a:prstGeom>
        </p:spPr>
      </p:pic>
      <p:graphicFrame>
        <p:nvGraphicFramePr>
          <p:cNvPr id="7" name="Object 4"/>
          <p:cNvGraphicFramePr>
            <a:graphicFrameLocks noChangeAspect="1"/>
          </p:cNvGraphicFramePr>
          <p:nvPr>
            <p:extLst/>
          </p:nvPr>
        </p:nvGraphicFramePr>
        <p:xfrm>
          <a:off x="6501597" y="562038"/>
          <a:ext cx="2013753" cy="93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4" name="方程式" r:id="rId4" imgW="850680" imgH="393480" progId="Equation.3">
                  <p:embed/>
                </p:oleObj>
              </mc:Choice>
              <mc:Fallback>
                <p:oleObj name="方程式" r:id="rId4" imgW="850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597" y="562038"/>
                        <a:ext cx="2013753" cy="93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橢圓 7"/>
          <p:cNvSpPr/>
          <p:nvPr/>
        </p:nvSpPr>
        <p:spPr>
          <a:xfrm>
            <a:off x="1669143" y="3222171"/>
            <a:ext cx="595086" cy="194491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1349829" y="5167086"/>
            <a:ext cx="1233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Infinite current</a:t>
            </a:r>
            <a:endParaRPr lang="zh-TW" altLang="en-US" sz="2400" dirty="0"/>
          </a:p>
        </p:txBody>
      </p:sp>
      <p:sp>
        <p:nvSpPr>
          <p:cNvPr id="10" name="十字形 9"/>
          <p:cNvSpPr/>
          <p:nvPr/>
        </p:nvSpPr>
        <p:spPr>
          <a:xfrm rot="2459056">
            <a:off x="2576181" y="5240130"/>
            <a:ext cx="1196366" cy="1177106"/>
          </a:xfrm>
          <a:prstGeom prst="plus">
            <a:avLst>
              <a:gd name="adj" fmla="val 390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13016" y="2687443"/>
            <a:ext cx="2876355" cy="2603182"/>
          </a:xfrm>
          <a:prstGeom prst="rect">
            <a:avLst/>
          </a:prstGeom>
        </p:spPr>
      </p:pic>
      <p:sp>
        <p:nvSpPr>
          <p:cNvPr id="12" name="橢圓 11"/>
          <p:cNvSpPr/>
          <p:nvPr/>
        </p:nvSpPr>
        <p:spPr>
          <a:xfrm>
            <a:off x="5753650" y="3087030"/>
            <a:ext cx="595086" cy="72094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4996087" y="4928504"/>
            <a:ext cx="1885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Current changes</a:t>
            </a: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291" y="5170664"/>
            <a:ext cx="1316037" cy="131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50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Capacitor – </a:t>
            </a:r>
            <a:r>
              <a:rPr lang="en-US" altLang="zh-TW" dirty="0" smtClean="0"/>
              <a:t>Power and Energy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96207" y="2389187"/>
            <a:ext cx="7772400" cy="714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Tx/>
              <a:buNone/>
            </a:pPr>
            <a:endParaRPr lang="en-US" altLang="zh-TW" dirty="0" smtClean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586888"/>
              </p:ext>
            </p:extLst>
          </p:nvPr>
        </p:nvGraphicFramePr>
        <p:xfrm>
          <a:off x="351042" y="4066814"/>
          <a:ext cx="227012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6" name="方程式" r:id="rId4" imgW="1002960" imgH="330120" progId="Equation.3">
                  <p:embed/>
                </p:oleObj>
              </mc:Choice>
              <mc:Fallback>
                <p:oleObj name="方程式" r:id="rId4" imgW="10029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042" y="4066814"/>
                        <a:ext cx="2270125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993931"/>
              </p:ext>
            </p:extLst>
          </p:nvPr>
        </p:nvGraphicFramePr>
        <p:xfrm>
          <a:off x="717549" y="2426223"/>
          <a:ext cx="4483101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7" name="方程式" r:id="rId6" imgW="1981080" imgH="393480" progId="Equation.3">
                  <p:embed/>
                </p:oleObj>
              </mc:Choice>
              <mc:Fallback>
                <p:oleObj name="方程式" r:id="rId6" imgW="1981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49" y="2426223"/>
                        <a:ext cx="4483101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圖片 8" descr="05-03(a-d).gi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455" y="1278731"/>
            <a:ext cx="2949575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0"/>
          <p:cNvSpPr/>
          <p:nvPr/>
        </p:nvSpPr>
        <p:spPr>
          <a:xfrm>
            <a:off x="241163" y="1474611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1">
              <a:spcBef>
                <a:spcPts val="1000"/>
              </a:spcBef>
            </a:pPr>
            <a:r>
              <a:rPr lang="en-US" altLang="zh-TW" sz="2800" b="1" i="1" dirty="0">
                <a:solidFill>
                  <a:srgbClr val="FF0000"/>
                </a:solidFill>
              </a:rPr>
              <a:t>Instantaneous</a:t>
            </a:r>
            <a:r>
              <a:rPr lang="en-US" altLang="zh-TW" sz="2800" b="1" i="1" dirty="0"/>
              <a:t> consumed</a:t>
            </a:r>
            <a:r>
              <a:rPr lang="en-US" altLang="zh-TW" sz="2800" dirty="0"/>
              <a:t> power of a </a:t>
            </a:r>
            <a:r>
              <a:rPr lang="en-US" altLang="zh-TW" sz="2800" dirty="0" smtClean="0"/>
              <a:t>capacitor:</a:t>
            </a:r>
            <a:endParaRPr lang="en-US" altLang="zh-TW" sz="2800" dirty="0"/>
          </a:p>
        </p:txBody>
      </p:sp>
      <p:sp>
        <p:nvSpPr>
          <p:cNvPr id="12" name="矩形 11"/>
          <p:cNvSpPr/>
          <p:nvPr/>
        </p:nvSpPr>
        <p:spPr>
          <a:xfrm>
            <a:off x="435481" y="3308415"/>
            <a:ext cx="3734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/>
              <a:t>Total energy </a:t>
            </a:r>
            <a:r>
              <a:rPr lang="en-US" altLang="zh-TW" sz="2800" dirty="0" smtClean="0"/>
              <a:t>consumed: </a:t>
            </a:r>
            <a:endParaRPr lang="zh-TW" altLang="en-US" sz="2800" dirty="0"/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609012"/>
              </p:ext>
            </p:extLst>
          </p:nvPr>
        </p:nvGraphicFramePr>
        <p:xfrm>
          <a:off x="910721" y="5038609"/>
          <a:ext cx="1522413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8" name="方程式" r:id="rId9" imgW="672840" imgH="393480" progId="Equation.3">
                  <p:embed/>
                </p:oleObj>
              </mc:Choice>
              <mc:Fallback>
                <p:oleObj name="方程式" r:id="rId9" imgW="672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0721" y="5038609"/>
                        <a:ext cx="1522413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46040"/>
              </p:ext>
            </p:extLst>
          </p:nvPr>
        </p:nvGraphicFramePr>
        <p:xfrm>
          <a:off x="2621167" y="4024562"/>
          <a:ext cx="2843213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" name="方程式" r:id="rId11" imgW="1257120" imgH="393480" progId="Equation.3">
                  <p:embed/>
                </p:oleObj>
              </mc:Choice>
              <mc:Fallback>
                <p:oleObj name="方程式" r:id="rId11" imgW="1257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1167" y="4024562"/>
                        <a:ext cx="2843213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997858"/>
              </p:ext>
            </p:extLst>
          </p:nvPr>
        </p:nvGraphicFramePr>
        <p:xfrm>
          <a:off x="8144330" y="4249624"/>
          <a:ext cx="69056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0" name="方程式" r:id="rId13" imgW="304560" imgH="203040" progId="Equation.3">
                  <p:embed/>
                </p:oleObj>
              </mc:Choice>
              <mc:Fallback>
                <p:oleObj name="方程式" r:id="rId13" imgW="304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4330" y="4249624"/>
                        <a:ext cx="690563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518041"/>
              </p:ext>
            </p:extLst>
          </p:nvPr>
        </p:nvGraphicFramePr>
        <p:xfrm>
          <a:off x="8152210" y="5854474"/>
          <a:ext cx="69056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1" name="方程式" r:id="rId15" imgW="304560" imgH="203040" progId="Equation.3">
                  <p:embed/>
                </p:oleObj>
              </mc:Choice>
              <mc:Fallback>
                <p:oleObj name="方程式" r:id="rId15" imgW="304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2210" y="5854474"/>
                        <a:ext cx="690563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54664"/>
              </p:ext>
            </p:extLst>
          </p:nvPr>
        </p:nvGraphicFramePr>
        <p:xfrm>
          <a:off x="8140700" y="1408113"/>
          <a:ext cx="747713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2" name="方程式" r:id="rId17" imgW="330120" imgH="228600" progId="Equation.3">
                  <p:embed/>
                </p:oleObj>
              </mc:Choice>
              <mc:Fallback>
                <p:oleObj name="方程式" r:id="rId17" imgW="330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0700" y="1408113"/>
                        <a:ext cx="747713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605823"/>
              </p:ext>
            </p:extLst>
          </p:nvPr>
        </p:nvGraphicFramePr>
        <p:xfrm>
          <a:off x="8212138" y="2781300"/>
          <a:ext cx="66198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3" name="方程式" r:id="rId19" imgW="291960" imgH="228600" progId="Equation.3">
                  <p:embed/>
                </p:oleObj>
              </mc:Choice>
              <mc:Fallback>
                <p:oleObj name="方程式" r:id="rId19" imgW="291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2138" y="2781300"/>
                        <a:ext cx="661987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矩形 19"/>
          <p:cNvSpPr/>
          <p:nvPr/>
        </p:nvSpPr>
        <p:spPr>
          <a:xfrm>
            <a:off x="3286129" y="5018337"/>
            <a:ext cx="2028375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2800" dirty="0" smtClean="0"/>
              <a:t>Depend on voltage at t</a:t>
            </a:r>
            <a:endParaRPr lang="zh-TW" altLang="en-US" sz="2800" dirty="0"/>
          </a:p>
        </p:txBody>
      </p:sp>
      <p:sp>
        <p:nvSpPr>
          <p:cNvPr id="21" name="向右箭號 20"/>
          <p:cNvSpPr/>
          <p:nvPr/>
        </p:nvSpPr>
        <p:spPr>
          <a:xfrm rot="10800000">
            <a:off x="2583951" y="5192764"/>
            <a:ext cx="578924" cy="5309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547970" y="6089071"/>
            <a:ext cx="3034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i="1" dirty="0" smtClean="0">
                <a:solidFill>
                  <a:srgbClr val="FF0000"/>
                </a:solidFill>
              </a:rPr>
              <a:t>The energy stored </a:t>
            </a:r>
            <a:endParaRPr lang="zh-TW" alt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48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0" grpId="0" animBg="1"/>
      <p:bldP spid="21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Capacitor - Application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Automated external </a:t>
            </a:r>
            <a:r>
              <a:rPr lang="en-US" altLang="zh-TW" dirty="0" smtClean="0"/>
              <a:t>defibrillators (AED)</a:t>
            </a:r>
            <a:endParaRPr lang="zh-TW" altLang="en-US" dirty="0"/>
          </a:p>
        </p:txBody>
      </p:sp>
      <p:pic>
        <p:nvPicPr>
          <p:cNvPr id="24578" name="Picture 2" descr="The universal AED sign, developed by the International Liaison Committee on Resuscit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21" y="365126"/>
            <a:ext cx="1489529" cy="148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144" y="2512730"/>
            <a:ext cx="4900928" cy="379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82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Capacitor - Application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Automated external </a:t>
            </a:r>
            <a:r>
              <a:rPr lang="en-US" altLang="zh-TW" dirty="0" smtClean="0"/>
              <a:t>defibrillators (AED)</a:t>
            </a:r>
            <a:endParaRPr lang="zh-TW" altLang="en-US" dirty="0"/>
          </a:p>
        </p:txBody>
      </p:sp>
      <p:pic>
        <p:nvPicPr>
          <p:cNvPr id="24578" name="Picture 2" descr="The universal AED sign, developed by the International Liaison Committee on Resuscit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21" y="365126"/>
            <a:ext cx="1489529" cy="148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6230" y="3057274"/>
            <a:ext cx="6239556" cy="2648445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800000" y="4065493"/>
            <a:ext cx="1647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5000V</a:t>
            </a:r>
            <a:endParaRPr lang="zh-TW" altLang="en-US" sz="2800" dirty="0"/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/>
          </p:nvPr>
        </p:nvGraphicFramePr>
        <p:xfrm>
          <a:off x="417080" y="5695572"/>
          <a:ext cx="4060127" cy="962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0" name="方程式" r:id="rId6" imgW="1663560" imgH="393480" progId="Equation.3">
                  <p:embed/>
                </p:oleObj>
              </mc:Choice>
              <mc:Fallback>
                <p:oleObj name="方程式" r:id="rId6" imgW="1663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080" y="5695572"/>
                        <a:ext cx="4060127" cy="9627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/>
          </p:nvPr>
        </p:nvGraphicFramePr>
        <p:xfrm>
          <a:off x="5648709" y="5695572"/>
          <a:ext cx="2446427" cy="926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1" name="方程式" r:id="rId8" imgW="1041120" imgH="393480" progId="Equation.3">
                  <p:embed/>
                </p:oleObj>
              </mc:Choice>
              <mc:Fallback>
                <p:oleObj name="方程式" r:id="rId8" imgW="1041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709" y="5695572"/>
                        <a:ext cx="2446427" cy="926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/>
          </p:nvPr>
        </p:nvGraphicFramePr>
        <p:xfrm>
          <a:off x="2447143" y="2413702"/>
          <a:ext cx="1920242" cy="57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2" name="方程式" r:id="rId10" imgW="774360" imgH="228600" progId="Equation.3">
                  <p:embed/>
                </p:oleObj>
              </mc:Choice>
              <mc:Fallback>
                <p:oleObj name="方程式" r:id="rId10" imgW="774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143" y="2413702"/>
                        <a:ext cx="1920242" cy="57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/>
          </p:nvPr>
        </p:nvGraphicFramePr>
        <p:xfrm>
          <a:off x="5648709" y="2401811"/>
          <a:ext cx="1235755" cy="520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3" name="方程式" r:id="rId12" imgW="545760" imgH="228600" progId="Equation.3">
                  <p:embed/>
                </p:oleObj>
              </mc:Choice>
              <mc:Fallback>
                <p:oleObj name="方程式" r:id="rId12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709" y="2401811"/>
                        <a:ext cx="1235755" cy="5205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向右箭號 11"/>
          <p:cNvSpPr/>
          <p:nvPr/>
        </p:nvSpPr>
        <p:spPr>
          <a:xfrm>
            <a:off x="4637933" y="2467766"/>
            <a:ext cx="740228" cy="508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向右箭號 16"/>
          <p:cNvSpPr/>
          <p:nvPr/>
        </p:nvSpPr>
        <p:spPr>
          <a:xfrm>
            <a:off x="4737831" y="5903949"/>
            <a:ext cx="740228" cy="508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582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7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1074</TotalTime>
  <Words>789</Words>
  <Application>Microsoft Office PowerPoint</Application>
  <PresentationFormat>如螢幕大小 (4:3)</PresentationFormat>
  <Paragraphs>183</Paragraphs>
  <Slides>36</Slides>
  <Notes>7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36</vt:i4>
      </vt:variant>
    </vt:vector>
  </HeadingPairs>
  <TitlesOfParts>
    <vt:vector size="45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方程式</vt:lpstr>
      <vt:lpstr>Microsoft 方程式編輯器 3.0</vt:lpstr>
      <vt:lpstr>Lecture 10 Capacitor and Inductor</vt:lpstr>
      <vt:lpstr>Outline</vt:lpstr>
      <vt:lpstr>Outline</vt:lpstr>
      <vt:lpstr>Capacitor – i-v characteristics</vt:lpstr>
      <vt:lpstr>Capacitor – i-v characteristics</vt:lpstr>
      <vt:lpstr>Continuity - Capacitor</vt:lpstr>
      <vt:lpstr>Capacitor – Power and Energy</vt:lpstr>
      <vt:lpstr>Capacitor - Application</vt:lpstr>
      <vt:lpstr>Capacitor - Application</vt:lpstr>
      <vt:lpstr>Capacitor - Series</vt:lpstr>
      <vt:lpstr>Capacitor - Parallel</vt:lpstr>
      <vt:lpstr>Outline</vt:lpstr>
      <vt:lpstr>Inductor – i-v characteristics</vt:lpstr>
      <vt:lpstr>Inductor – i-v characteristics</vt:lpstr>
      <vt:lpstr>Continuity - Inductor</vt:lpstr>
      <vt:lpstr>Shock by Inductor</vt:lpstr>
      <vt:lpstr>Inductor – Power and Stored Energy</vt:lpstr>
      <vt:lpstr>Inductor - Series</vt:lpstr>
      <vt:lpstr>Inductor - Parallel</vt:lpstr>
      <vt:lpstr>Outline</vt:lpstr>
      <vt:lpstr>Summary - i-v characteristics</vt:lpstr>
      <vt:lpstr>Summary - Series and Parallel</vt:lpstr>
      <vt:lpstr>Outline</vt:lpstr>
      <vt:lpstr>Review</vt:lpstr>
      <vt:lpstr>Linearity</vt:lpstr>
      <vt:lpstr>Linearity</vt:lpstr>
      <vt:lpstr>Linearity</vt:lpstr>
      <vt:lpstr>Linearity</vt:lpstr>
      <vt:lpstr>Linearity</vt:lpstr>
      <vt:lpstr>Linearity</vt:lpstr>
      <vt:lpstr>Announcement</vt:lpstr>
      <vt:lpstr>Thank you!</vt:lpstr>
      <vt:lpstr>Appendix</vt:lpstr>
      <vt:lpstr>Capacitor – Series (2)</vt:lpstr>
      <vt:lpstr>Capacitor Application</vt:lpstr>
      <vt:lpstr>Acknowledgement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 Capacitance and Inductance</dc:title>
  <dc:creator>Lee Hung-yi</dc:creator>
  <cp:lastModifiedBy>Lee Hung-yi</cp:lastModifiedBy>
  <cp:revision>86</cp:revision>
  <dcterms:created xsi:type="dcterms:W3CDTF">2014-10-02T02:03:40Z</dcterms:created>
  <dcterms:modified xsi:type="dcterms:W3CDTF">2014-11-01T17:13:12Z</dcterms:modified>
</cp:coreProperties>
</file>